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41.png" ContentType="image/png"/>
  <Override PartName="/ppt/media/image36.png" ContentType="image/png"/>
  <Override PartName="/ppt/media/image32.png" ContentType="image/png"/>
  <Override PartName="/ppt/media/image37.png" ContentType="image/png"/>
  <Override PartName="/ppt/media/image31.png" ContentType="image/png"/>
  <Override PartName="/ppt/media/image30.png" ContentType="image/png"/>
  <Override PartName="/ppt/media/image29.jpeg" ContentType="image/jpeg"/>
  <Override PartName="/ppt/media/image26.png" ContentType="image/png"/>
  <Override PartName="/ppt/media/image20.jpeg" ContentType="image/jpeg"/>
  <Override PartName="/ppt/media/image38.png" ContentType="image/png"/>
  <Override PartName="/ppt/media/image33.png" ContentType="image/png"/>
  <Override PartName="/ppt/media/image19.jpeg" ContentType="image/jpeg"/>
  <Override PartName="/ppt/media/image25.png" ContentType="image/png"/>
  <Override PartName="/ppt/media/image28.png" ContentType="image/png"/>
  <Override PartName="/ppt/media/image24.jpeg" ContentType="image/jpeg"/>
  <Override PartName="/ppt/media/image18.jpeg" ContentType="image/jpeg"/>
  <Override PartName="/ppt/media/image16.png" ContentType="image/png"/>
  <Override PartName="/ppt/media/image17.png" ContentType="image/png"/>
  <Override PartName="/ppt/media/image14.png" ContentType="image/png"/>
  <Override PartName="/ppt/media/image23.jpeg" ContentType="image/jpeg"/>
  <Override PartName="/ppt/media/image13.png" ContentType="image/png"/>
  <Override PartName="/ppt/media/image21.jpeg" ContentType="image/jpeg"/>
  <Override PartName="/ppt/media/image39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22.jpeg" ContentType="image/jpe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27.jpeg" ContentType="image/jpe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2960" y="1171080"/>
            <a:ext cx="4257000" cy="33966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42960" y="1171080"/>
            <a:ext cx="4257000" cy="3396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19760" cy="339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84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71440"/>
            <a:ext cx="8519760" cy="3396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442960" y="1171080"/>
            <a:ext cx="4257000" cy="33966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442960" y="1171080"/>
            <a:ext cx="4257000" cy="33966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841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31176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7120" y="294588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308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31176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7120" y="1171440"/>
            <a:ext cx="415728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311760" y="2945880"/>
            <a:ext cx="8519760" cy="16200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280" cy="1711080"/>
          </a:xfrm>
          <a:prstGeom prst="rect">
            <a:avLst/>
          </a:prstGeom>
          <a:solidFill>
            <a:srgbClr val="26a69a"/>
          </a:solidFill>
          <a:ln>
            <a:noFill/>
          </a:ln>
        </p:spPr>
      </p:sp>
      <p:sp>
        <p:nvSpPr>
          <p:cNvPr id="1" name="CustomShape 2"/>
          <p:cNvSpPr/>
          <p:nvPr/>
        </p:nvSpPr>
        <p:spPr>
          <a:xfrm>
            <a:off x="641880" y="3597480"/>
            <a:ext cx="389520" cy="360"/>
          </a:xfrm>
          <a:prstGeom prst="straightConnector1">
            <a:avLst/>
          </a:prstGeom>
          <a:noFill/>
          <a:ln w="28440">
            <a:solidFill>
              <a:srgbClr val="fffbf0"/>
            </a:solidFill>
            <a:round/>
          </a:ln>
        </p:spPr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b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5045760"/>
            <a:ext cx="9143280" cy="9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r>
              <a:rPr lang="en-IN" sz="1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IN" sz="14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14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14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7" Type="http://schemas.openxmlformats.org/officeDocument/2006/relationships/image" Target="../media/image28.png"/><Relationship Id="rId8" Type="http://schemas.openxmlformats.org/officeDocument/2006/relationships/image" Target="../media/image29.jpeg"/><Relationship Id="rId9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513000" y="1872000"/>
            <a:ext cx="8118000" cy="1334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lang="en-IN" sz="3000">
                <a:solidFill>
                  <a:srgbClr val="ffffff"/>
                </a:solidFill>
                <a:latin typeface="Roboto"/>
                <a:ea typeface="Roboto"/>
              </a:rPr>
              <a:t>Welcome to Carmel-Bootcamp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3000">
                <a:solidFill>
                  <a:srgbClr val="ffffff"/>
                </a:solidFill>
                <a:latin typeface="Roboto"/>
                <a:ea typeface="Roboto"/>
              </a:rPr>
              <a:t>Android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253080" y="16092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Arial"/>
                <a:ea typeface="Arial"/>
              </a:rPr>
              <a:t>How Android works?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312120" y="939960"/>
            <a:ext cx="8723880" cy="39085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IN" sz="1400">
                <a:solidFill>
                  <a:srgbClr val="222635"/>
                </a:solidFill>
                <a:latin typeface="Arial"/>
                <a:ea typeface="Arial"/>
              </a:rPr>
              <a:t>How Does Android Boot Up?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450">
                <a:solidFill>
                  <a:srgbClr val="222635"/>
                </a:solidFill>
                <a:latin typeface="Cambria"/>
                <a:ea typeface="Cambria"/>
              </a:rPr>
              <a:t> </a:t>
            </a:r>
            <a:r>
              <a:rPr lang="en-IN" sz="1450">
                <a:solidFill>
                  <a:srgbClr val="222635"/>
                </a:solidFill>
                <a:latin typeface="Cambria"/>
                <a:ea typeface="Cambria"/>
              </a:rPr>
              <a:t>Cycle of the bootup process in Android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8" name="CustomShape 3"/>
          <p:cNvSpPr/>
          <p:nvPr/>
        </p:nvSpPr>
        <p:spPr>
          <a:xfrm>
            <a:off x="4926960" y="1026720"/>
            <a:ext cx="1063080" cy="552960"/>
          </a:xfrm>
          <a:prstGeom prst="ellipse">
            <a:avLst/>
          </a:prstGeom>
          <a:solidFill>
            <a:srgbClr val="00ff00"/>
          </a:solidFill>
          <a:ln w="9360">
            <a:solidFill>
              <a:srgbClr val="1f497d"/>
            </a:solidFill>
            <a:round/>
          </a:ln>
        </p:spPr>
      </p:sp>
      <p:sp>
        <p:nvSpPr>
          <p:cNvPr id="159" name="CustomShape 4"/>
          <p:cNvSpPr/>
          <p:nvPr/>
        </p:nvSpPr>
        <p:spPr>
          <a:xfrm>
            <a:off x="5079240" y="1145520"/>
            <a:ext cx="1203480" cy="163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Services</a:t>
            </a:r>
            <a:endParaRPr/>
          </a:p>
        </p:txBody>
      </p:sp>
      <p:sp>
        <p:nvSpPr>
          <p:cNvPr id="160" name="CustomShape 5"/>
          <p:cNvSpPr/>
          <p:nvPr/>
        </p:nvSpPr>
        <p:spPr>
          <a:xfrm>
            <a:off x="3503520" y="1798920"/>
            <a:ext cx="1063080" cy="552960"/>
          </a:xfrm>
          <a:prstGeom prst="ellipse">
            <a:avLst/>
          </a:prstGeom>
          <a:solidFill>
            <a:srgbClr val="cfe2f3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Service manager</a:t>
            </a:r>
            <a:endParaRPr/>
          </a:p>
        </p:txBody>
      </p:sp>
      <p:sp>
        <p:nvSpPr>
          <p:cNvPr id="161" name="CustomShape 6"/>
          <p:cNvSpPr/>
          <p:nvPr/>
        </p:nvSpPr>
        <p:spPr>
          <a:xfrm>
            <a:off x="4926960" y="1798920"/>
            <a:ext cx="1063080" cy="552960"/>
          </a:xfrm>
          <a:prstGeom prst="ellipse">
            <a:avLst/>
          </a:prstGeom>
          <a:solidFill>
            <a:srgbClr val="4a86e8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System server</a:t>
            </a:r>
            <a:endParaRPr/>
          </a:p>
        </p:txBody>
      </p:sp>
      <p:sp>
        <p:nvSpPr>
          <p:cNvPr id="162" name="CustomShape 7"/>
          <p:cNvSpPr/>
          <p:nvPr/>
        </p:nvSpPr>
        <p:spPr>
          <a:xfrm>
            <a:off x="6359400" y="1755000"/>
            <a:ext cx="1063080" cy="552960"/>
          </a:xfrm>
          <a:prstGeom prst="ellipse">
            <a:avLst/>
          </a:prstGeom>
          <a:solidFill>
            <a:srgbClr val="4a86e8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Home</a:t>
            </a:r>
            <a:endParaRPr/>
          </a:p>
        </p:txBody>
      </p:sp>
      <p:sp>
        <p:nvSpPr>
          <p:cNvPr id="163" name="CustomShape 8"/>
          <p:cNvSpPr/>
          <p:nvPr/>
        </p:nvSpPr>
        <p:spPr>
          <a:xfrm>
            <a:off x="7743960" y="1755000"/>
            <a:ext cx="1129680" cy="552960"/>
          </a:xfrm>
          <a:prstGeom prst="ellipse">
            <a:avLst/>
          </a:prstGeom>
          <a:solidFill>
            <a:srgbClr val="0000ff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900">
                <a:solidFill>
                  <a:srgbClr val="000000"/>
                </a:solidFill>
                <a:latin typeface="Arial"/>
                <a:ea typeface="Arial"/>
              </a:rPr>
              <a:t>Your.app</a:t>
            </a:r>
            <a:endParaRPr/>
          </a:p>
          <a:p>
            <a:pPr>
              <a:lnSpc>
                <a:spcPct val="100000"/>
              </a:lnSpc>
            </a:pPr>
            <a:r>
              <a:rPr lang="en-IN" sz="900">
                <a:solidFill>
                  <a:srgbClr val="000000"/>
                </a:solidFill>
                <a:latin typeface="Arial"/>
                <a:ea typeface="Arial"/>
              </a:rPr>
              <a:t>Mainactivity</a:t>
            </a:r>
            <a:endParaRPr/>
          </a:p>
        </p:txBody>
      </p:sp>
      <p:sp>
        <p:nvSpPr>
          <p:cNvPr id="164" name="CustomShape 9"/>
          <p:cNvSpPr/>
          <p:nvPr/>
        </p:nvSpPr>
        <p:spPr>
          <a:xfrm>
            <a:off x="2180880" y="2500200"/>
            <a:ext cx="1013400" cy="5054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daemons</a:t>
            </a:r>
            <a:endParaRPr/>
          </a:p>
        </p:txBody>
      </p:sp>
      <p:sp>
        <p:nvSpPr>
          <p:cNvPr id="165" name="CustomShape 10"/>
          <p:cNvSpPr/>
          <p:nvPr/>
        </p:nvSpPr>
        <p:spPr>
          <a:xfrm>
            <a:off x="3543120" y="2500200"/>
            <a:ext cx="1063080" cy="505440"/>
          </a:xfrm>
          <a:prstGeom prst="ellipse">
            <a:avLst/>
          </a:prstGeom>
          <a:solidFill>
            <a:srgbClr val="cfe2f3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100">
                <a:solidFill>
                  <a:srgbClr val="000000"/>
                </a:solidFill>
                <a:latin typeface="Arial"/>
                <a:ea typeface="Arial"/>
              </a:rPr>
              <a:t>runtime</a:t>
            </a:r>
            <a:endParaRPr/>
          </a:p>
        </p:txBody>
      </p:sp>
      <p:sp>
        <p:nvSpPr>
          <p:cNvPr id="166" name="CustomShape 11"/>
          <p:cNvSpPr/>
          <p:nvPr/>
        </p:nvSpPr>
        <p:spPr>
          <a:xfrm>
            <a:off x="4885200" y="2476440"/>
            <a:ext cx="1129680" cy="552960"/>
          </a:xfrm>
          <a:prstGeom prst="ellipse">
            <a:avLst/>
          </a:prstGeom>
          <a:solidFill>
            <a:srgbClr val="ff00ff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Dalvik VM</a:t>
            </a:r>
            <a:endParaRPr/>
          </a:p>
        </p:txBody>
      </p:sp>
      <p:sp>
        <p:nvSpPr>
          <p:cNvPr id="167" name="CustomShape 12"/>
          <p:cNvSpPr/>
          <p:nvPr/>
        </p:nvSpPr>
        <p:spPr>
          <a:xfrm>
            <a:off x="4952880" y="3277440"/>
            <a:ext cx="1063080" cy="552960"/>
          </a:xfrm>
          <a:prstGeom prst="ellipse">
            <a:avLst/>
          </a:prstGeom>
          <a:solidFill>
            <a:srgbClr val="00ffff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Init </a:t>
            </a:r>
            <a:endParaRPr/>
          </a:p>
        </p:txBody>
      </p:sp>
      <p:sp>
        <p:nvSpPr>
          <p:cNvPr id="168" name="CustomShape 13"/>
          <p:cNvSpPr/>
          <p:nvPr/>
        </p:nvSpPr>
        <p:spPr>
          <a:xfrm>
            <a:off x="6514200" y="3277440"/>
            <a:ext cx="1063080" cy="552960"/>
          </a:xfrm>
          <a:prstGeom prst="ellipse">
            <a:avLst/>
          </a:prstGeom>
          <a:solidFill>
            <a:srgbClr val="fff2cc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Zygote</a:t>
            </a:r>
            <a:endParaRPr/>
          </a:p>
        </p:txBody>
      </p:sp>
      <p:sp>
        <p:nvSpPr>
          <p:cNvPr id="169" name="CustomShape 14"/>
          <p:cNvSpPr/>
          <p:nvPr/>
        </p:nvSpPr>
        <p:spPr>
          <a:xfrm>
            <a:off x="4935600" y="4129920"/>
            <a:ext cx="1063080" cy="552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Linux Kernel</a:t>
            </a:r>
            <a:endParaRPr/>
          </a:p>
        </p:txBody>
      </p:sp>
      <p:sp>
        <p:nvSpPr>
          <p:cNvPr id="170" name="CustomShape 15"/>
          <p:cNvSpPr/>
          <p:nvPr/>
        </p:nvSpPr>
        <p:spPr>
          <a:xfrm>
            <a:off x="6325920" y="2478240"/>
            <a:ext cx="1129680" cy="552960"/>
          </a:xfrm>
          <a:prstGeom prst="ellipse">
            <a:avLst/>
          </a:prstGeom>
          <a:solidFill>
            <a:srgbClr val="ff00ff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Dalvik VM</a:t>
            </a:r>
            <a:endParaRPr/>
          </a:p>
        </p:txBody>
      </p:sp>
      <p:sp>
        <p:nvSpPr>
          <p:cNvPr id="171" name="CustomShape 16"/>
          <p:cNvSpPr/>
          <p:nvPr/>
        </p:nvSpPr>
        <p:spPr>
          <a:xfrm>
            <a:off x="7767000" y="2500200"/>
            <a:ext cx="1129680" cy="552960"/>
          </a:xfrm>
          <a:prstGeom prst="ellipse">
            <a:avLst/>
          </a:prstGeom>
          <a:solidFill>
            <a:srgbClr val="ff00ff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Dalvik VM</a:t>
            </a:r>
            <a:endParaRPr/>
          </a:p>
        </p:txBody>
      </p:sp>
      <p:sp>
        <p:nvSpPr>
          <p:cNvPr id="172" name="CustomShape 17"/>
          <p:cNvSpPr/>
          <p:nvPr/>
        </p:nvSpPr>
        <p:spPr>
          <a:xfrm flipH="1" rot="10800000">
            <a:off x="5466240" y="3830760"/>
            <a:ext cx="16920" cy="2991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73" name="CustomShape 18"/>
          <p:cNvSpPr/>
          <p:nvPr/>
        </p:nvSpPr>
        <p:spPr>
          <a:xfrm flipH="1">
            <a:off x="2694960" y="3554280"/>
            <a:ext cx="2256120" cy="151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74" name="CustomShape 19"/>
          <p:cNvSpPr/>
          <p:nvPr/>
        </p:nvSpPr>
        <p:spPr>
          <a:xfrm flipH="1" rot="10800000">
            <a:off x="2685960" y="3006000"/>
            <a:ext cx="360" cy="5731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75" name="CustomShape 20"/>
          <p:cNvSpPr/>
          <p:nvPr/>
        </p:nvSpPr>
        <p:spPr>
          <a:xfrm flipH="1" rot="10800000">
            <a:off x="4033440" y="2977200"/>
            <a:ext cx="360" cy="5731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76" name="CustomShape 21"/>
          <p:cNvSpPr/>
          <p:nvPr/>
        </p:nvSpPr>
        <p:spPr>
          <a:xfrm>
            <a:off x="6016320" y="3554280"/>
            <a:ext cx="49752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77" name="CustomShape 22"/>
          <p:cNvSpPr/>
          <p:nvPr/>
        </p:nvSpPr>
        <p:spPr>
          <a:xfrm rot="10800000">
            <a:off x="7578000" y="3562200"/>
            <a:ext cx="784800" cy="169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78" name="CustomShape 23"/>
          <p:cNvSpPr/>
          <p:nvPr/>
        </p:nvSpPr>
        <p:spPr>
          <a:xfrm rot="10800000">
            <a:off x="8344080" y="3075480"/>
            <a:ext cx="360" cy="49428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79" name="CustomShape 24"/>
          <p:cNvSpPr/>
          <p:nvPr/>
        </p:nvSpPr>
        <p:spPr>
          <a:xfrm rot="10800000">
            <a:off x="6934320" y="2977200"/>
            <a:ext cx="360" cy="3078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0" name="CustomShape 25"/>
          <p:cNvSpPr/>
          <p:nvPr/>
        </p:nvSpPr>
        <p:spPr>
          <a:xfrm rot="10800000">
            <a:off x="3978000" y="2352600"/>
            <a:ext cx="360" cy="1677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1" name="CustomShape 26"/>
          <p:cNvSpPr/>
          <p:nvPr/>
        </p:nvSpPr>
        <p:spPr>
          <a:xfrm rot="10800000">
            <a:off x="5449680" y="2345040"/>
            <a:ext cx="360" cy="1677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2" name="CustomShape 27"/>
          <p:cNvSpPr/>
          <p:nvPr/>
        </p:nvSpPr>
        <p:spPr>
          <a:xfrm rot="10800000">
            <a:off x="6890760" y="2308320"/>
            <a:ext cx="360" cy="1677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3" name="CustomShape 28"/>
          <p:cNvSpPr/>
          <p:nvPr/>
        </p:nvSpPr>
        <p:spPr>
          <a:xfrm rot="10800000">
            <a:off x="8308800" y="2308320"/>
            <a:ext cx="360" cy="1944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4" name="CustomShape 29"/>
          <p:cNvSpPr/>
          <p:nvPr/>
        </p:nvSpPr>
        <p:spPr>
          <a:xfrm rot="10800000">
            <a:off x="5449680" y="1542960"/>
            <a:ext cx="360" cy="3078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5" name="CustomShape 30"/>
          <p:cNvSpPr/>
          <p:nvPr/>
        </p:nvSpPr>
        <p:spPr>
          <a:xfrm rot="10800000">
            <a:off x="5433840" y="3153240"/>
            <a:ext cx="1512720" cy="21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86" name="CustomShape 31"/>
          <p:cNvSpPr/>
          <p:nvPr/>
        </p:nvSpPr>
        <p:spPr>
          <a:xfrm rot="10800000">
            <a:off x="5449680" y="2977200"/>
            <a:ext cx="360" cy="1677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187" name="CustomShape 32"/>
          <p:cNvSpPr/>
          <p:nvPr/>
        </p:nvSpPr>
        <p:spPr>
          <a:xfrm flipH="1">
            <a:off x="4035240" y="1303560"/>
            <a:ext cx="891360" cy="495360"/>
          </a:xfrm>
          <a:prstGeom prst="straightConnector1">
            <a:avLst/>
          </a:prstGeom>
          <a:noFill/>
          <a:ln w="9360">
            <a:solidFill>
              <a:srgbClr val="1f497d"/>
            </a:solidFill>
            <a:custDash>
              <a:ds d="140000" sp="105000"/>
            </a:custDash>
            <a:round/>
            <a:tailEnd len="med" type="triangle" w="med"/>
          </a:ln>
        </p:spPr>
      </p:sp>
      <p:sp>
        <p:nvSpPr>
          <p:cNvPr id="188" name="CustomShape 33"/>
          <p:cNvSpPr/>
          <p:nvPr/>
        </p:nvSpPr>
        <p:spPr>
          <a:xfrm rot="4006200">
            <a:off x="5106600" y="2285640"/>
            <a:ext cx="2133000" cy="299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1f497d"/>
            </a:solidFill>
            <a:round/>
          </a:ln>
        </p:spPr>
      </p:sp>
      <p:sp>
        <p:nvSpPr>
          <p:cNvPr id="189" name="CustomShape 34"/>
          <p:cNvSpPr/>
          <p:nvPr/>
        </p:nvSpPr>
        <p:spPr>
          <a:xfrm>
            <a:off x="7844400" y="2249640"/>
            <a:ext cx="251640" cy="37692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1f497d"/>
            </a:solidFill>
            <a:round/>
          </a:ln>
        </p:spPr>
      </p:sp>
      <p:sp>
        <p:nvSpPr>
          <p:cNvPr id="190" name="CustomShape 35"/>
          <p:cNvSpPr/>
          <p:nvPr/>
        </p:nvSpPr>
        <p:spPr>
          <a:xfrm rot="19025400">
            <a:off x="7475400" y="3151800"/>
            <a:ext cx="696240" cy="223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1f497d"/>
            </a:solidFill>
            <a:round/>
          </a:ln>
        </p:spPr>
      </p:sp>
      <p:sp>
        <p:nvSpPr>
          <p:cNvPr id="191" name="CustomShape 36"/>
          <p:cNvSpPr/>
          <p:nvPr/>
        </p:nvSpPr>
        <p:spPr>
          <a:xfrm rot="13300200">
            <a:off x="5901480" y="1463400"/>
            <a:ext cx="770040" cy="2239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9360">
            <a:solidFill>
              <a:srgbClr val="1f497d"/>
            </a:solidFill>
            <a:round/>
          </a:ln>
        </p:spPr>
      </p:sp>
      <p:sp>
        <p:nvSpPr>
          <p:cNvPr id="192" name="CustomShape 37"/>
          <p:cNvSpPr/>
          <p:nvPr/>
        </p:nvSpPr>
        <p:spPr>
          <a:xfrm>
            <a:off x="6150960" y="1320120"/>
            <a:ext cx="497520" cy="92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/>
          </a:p>
        </p:txBody>
      </p:sp>
      <p:sp>
        <p:nvSpPr>
          <p:cNvPr id="193" name="CustomShape 38"/>
          <p:cNvSpPr/>
          <p:nvPr/>
        </p:nvSpPr>
        <p:spPr>
          <a:xfrm>
            <a:off x="5982840" y="2009160"/>
            <a:ext cx="497520" cy="92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/>
          </a:p>
        </p:txBody>
      </p:sp>
      <p:sp>
        <p:nvSpPr>
          <p:cNvPr id="194" name="CustomShape 39"/>
          <p:cNvSpPr/>
          <p:nvPr/>
        </p:nvSpPr>
        <p:spPr>
          <a:xfrm>
            <a:off x="7608600" y="3079440"/>
            <a:ext cx="497520" cy="92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/>
          </a:p>
        </p:txBody>
      </p:sp>
      <p:sp>
        <p:nvSpPr>
          <p:cNvPr id="195" name="CustomShape 40"/>
          <p:cNvSpPr/>
          <p:nvPr/>
        </p:nvSpPr>
        <p:spPr>
          <a:xfrm>
            <a:off x="7844400" y="2214720"/>
            <a:ext cx="497520" cy="928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/>
          </a:p>
        </p:txBody>
      </p:sp>
      <p:sp>
        <p:nvSpPr>
          <p:cNvPr id="196" name="CustomShape 41"/>
          <p:cNvSpPr/>
          <p:nvPr/>
        </p:nvSpPr>
        <p:spPr>
          <a:xfrm>
            <a:off x="6456960" y="1348200"/>
            <a:ext cx="951840" cy="223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ff"/>
                </a:solidFill>
                <a:latin typeface="Arial"/>
                <a:ea typeface="Arial"/>
              </a:rPr>
              <a:t>On click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12120" y="243000"/>
            <a:ext cx="8519760" cy="4986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Roboto"/>
                <a:ea typeface="Roboto"/>
              </a:rPr>
              <a:t>
</a:t>
            </a:r>
            <a:r>
              <a:rPr lang="en-IN" sz="2400">
                <a:solidFill>
                  <a:srgbClr val="000000"/>
                </a:solidFill>
                <a:latin typeface="Roboto"/>
                <a:ea typeface="Roboto"/>
              </a:rPr>
              <a:t>ARCHITECTURE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  <p:sp>
        <p:nvSpPr>
          <p:cNvPr id="198" name="TextShape 2"/>
          <p:cNvSpPr txBox="1"/>
          <p:nvPr/>
        </p:nvSpPr>
        <p:spPr>
          <a:xfrm>
            <a:off x="275760" y="749520"/>
            <a:ext cx="8519760" cy="4093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99" name="CustomShape 3"/>
          <p:cNvSpPr/>
          <p:nvPr/>
        </p:nvSpPr>
        <p:spPr>
          <a:xfrm>
            <a:off x="1778400" y="3156120"/>
            <a:ext cx="5469120" cy="168732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LINUX KERNEL</a:t>
            </a:r>
            <a:endParaRPr/>
          </a:p>
        </p:txBody>
      </p:sp>
      <p:sp>
        <p:nvSpPr>
          <p:cNvPr id="200" name="CustomShape 4"/>
          <p:cNvSpPr/>
          <p:nvPr/>
        </p:nvSpPr>
        <p:spPr>
          <a:xfrm>
            <a:off x="1778400" y="2606040"/>
            <a:ext cx="5469120" cy="54972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Hardware Abstraction Layer(HAL)</a:t>
            </a:r>
            <a:endParaRPr/>
          </a:p>
        </p:txBody>
      </p:sp>
      <p:sp>
        <p:nvSpPr>
          <p:cNvPr id="201" name="CustomShape 5"/>
          <p:cNvSpPr/>
          <p:nvPr/>
        </p:nvSpPr>
        <p:spPr>
          <a:xfrm>
            <a:off x="2111040" y="3641040"/>
            <a:ext cx="4848840" cy="37080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Drivers</a:t>
            </a:r>
            <a:endParaRPr/>
          </a:p>
        </p:txBody>
      </p:sp>
      <p:sp>
        <p:nvSpPr>
          <p:cNvPr id="202" name="CustomShape 6"/>
          <p:cNvSpPr/>
          <p:nvPr/>
        </p:nvSpPr>
        <p:spPr>
          <a:xfrm>
            <a:off x="2111040" y="4114440"/>
            <a:ext cx="4848840" cy="4413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Power Management</a:t>
            </a:r>
            <a:endParaRPr/>
          </a:p>
        </p:txBody>
      </p:sp>
      <p:sp>
        <p:nvSpPr>
          <p:cNvPr id="203" name="CustomShape 7"/>
          <p:cNvSpPr/>
          <p:nvPr/>
        </p:nvSpPr>
        <p:spPr>
          <a:xfrm>
            <a:off x="1778400" y="2057040"/>
            <a:ext cx="3646080" cy="54972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Native C/C++ Libraries</a:t>
            </a:r>
            <a:endParaRPr/>
          </a:p>
        </p:txBody>
      </p:sp>
      <p:sp>
        <p:nvSpPr>
          <p:cNvPr id="204" name="CustomShape 8"/>
          <p:cNvSpPr/>
          <p:nvPr/>
        </p:nvSpPr>
        <p:spPr>
          <a:xfrm>
            <a:off x="5424840" y="2044440"/>
            <a:ext cx="1822680" cy="5752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Android Runtime</a:t>
            </a:r>
            <a:endParaRPr/>
          </a:p>
        </p:txBody>
      </p:sp>
      <p:sp>
        <p:nvSpPr>
          <p:cNvPr id="205" name="CustomShape 9"/>
          <p:cNvSpPr/>
          <p:nvPr/>
        </p:nvSpPr>
        <p:spPr>
          <a:xfrm>
            <a:off x="1778760" y="1506960"/>
            <a:ext cx="5469120" cy="54972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Java API Framework</a:t>
            </a:r>
            <a:endParaRPr/>
          </a:p>
        </p:txBody>
      </p:sp>
      <p:sp>
        <p:nvSpPr>
          <p:cNvPr id="206" name="CustomShape 10"/>
          <p:cNvSpPr/>
          <p:nvPr/>
        </p:nvSpPr>
        <p:spPr>
          <a:xfrm>
            <a:off x="1778760" y="937800"/>
            <a:ext cx="5469120" cy="5752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System Apps</a:t>
            </a:r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11760" y="221400"/>
            <a:ext cx="8519760" cy="5216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Arial"/>
              </a:rPr>
              <a:t>SDK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311760" y="1253160"/>
            <a:ext cx="8519760" cy="35985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Verdana"/>
              <a:buChar char="●"/>
            </a:pPr>
            <a:r>
              <a:rPr lang="en-IN" sz="2400">
                <a:solidFill>
                  <a:srgbClr val="333333"/>
                </a:solidFill>
                <a:latin typeface="Verdana"/>
                <a:ea typeface="Verdana"/>
              </a:rPr>
              <a:t>Infrastructure of all libraries which are precoded.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Verdana"/>
              <a:buChar char="●"/>
            </a:pPr>
            <a:r>
              <a:rPr lang="en-IN" sz="2400">
                <a:solidFill>
                  <a:srgbClr val="333333"/>
                </a:solidFill>
                <a:latin typeface="Verdana"/>
                <a:ea typeface="Verdana"/>
              </a:rPr>
              <a:t>It is a set of development tools.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Verdana"/>
              <a:buChar char="●"/>
            </a:pPr>
            <a:r>
              <a:rPr lang="en-IN" sz="2400">
                <a:solidFill>
                  <a:srgbClr val="333333"/>
                </a:solidFill>
                <a:latin typeface="Verdana"/>
                <a:ea typeface="Verdana"/>
              </a:rPr>
              <a:t>All Development happens upon SDK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Verdana"/>
              <a:buChar char="●"/>
            </a:pPr>
            <a:r>
              <a:rPr lang="en-IN" sz="2400">
                <a:solidFill>
                  <a:srgbClr val="333333"/>
                </a:solidFill>
                <a:latin typeface="Verdana"/>
                <a:ea typeface="Verdana"/>
              </a:rPr>
              <a:t>Java, Kotlin, C++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Verdana"/>
              <a:buChar char="●"/>
            </a:pPr>
            <a:r>
              <a:rPr lang="en-IN" sz="2400">
                <a:solidFill>
                  <a:srgbClr val="333333"/>
                </a:solidFill>
                <a:latin typeface="Verdana"/>
                <a:ea typeface="Verdana"/>
              </a:rPr>
              <a:t>Access the unique features of OS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Arial"/>
                <a:ea typeface="Arial"/>
              </a:rPr>
              <a:t>TOOLS</a:t>
            </a:r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311760" y="1171440"/>
            <a:ext cx="8519760" cy="327996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Android Studio: Official IDE to develop an Android app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SDK tools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Gradle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apkbuilder- creates .apk packages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dx- convert .jar to.dex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adb- debug bridge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ddms- Dalvik debug monitor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traceview-views app’s execution logs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logcat- view system logs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11760" y="149760"/>
            <a:ext cx="8519760" cy="5342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USER INTERFACE - Layouts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</p:txBody>
      </p:sp>
      <p:sp>
        <p:nvSpPr>
          <p:cNvPr id="212" name="TextShape 2"/>
          <p:cNvSpPr txBox="1"/>
          <p:nvPr/>
        </p:nvSpPr>
        <p:spPr>
          <a:xfrm>
            <a:off x="311760" y="562680"/>
            <a:ext cx="8519760" cy="42350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Layout defines the visual structure of an Android UI.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Types: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Linear Layouts: 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3" name="CustomShape 3"/>
          <p:cNvSpPr/>
          <p:nvPr/>
        </p:nvSpPr>
        <p:spPr>
          <a:xfrm>
            <a:off x="804600" y="2518200"/>
            <a:ext cx="2036520" cy="10533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14" name="CustomShape 4"/>
          <p:cNvSpPr/>
          <p:nvPr/>
        </p:nvSpPr>
        <p:spPr>
          <a:xfrm>
            <a:off x="918360" y="2644920"/>
            <a:ext cx="409320" cy="7995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15" name="CustomShape 5"/>
          <p:cNvSpPr/>
          <p:nvPr/>
        </p:nvSpPr>
        <p:spPr>
          <a:xfrm>
            <a:off x="2318400" y="2644920"/>
            <a:ext cx="409320" cy="7995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16" name="CustomShape 6"/>
          <p:cNvSpPr/>
          <p:nvPr/>
        </p:nvSpPr>
        <p:spPr>
          <a:xfrm>
            <a:off x="1466280" y="2644920"/>
            <a:ext cx="713520" cy="7995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17" name="CustomShape 7"/>
          <p:cNvSpPr/>
          <p:nvPr/>
        </p:nvSpPr>
        <p:spPr>
          <a:xfrm>
            <a:off x="3160440" y="2545920"/>
            <a:ext cx="4938480" cy="799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All children aligned in a single direction                                              horizontally/vertically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358560" y="345600"/>
            <a:ext cx="8519760" cy="42224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Relative layouts: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Specify location relative to the parent/child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Constraint Layout: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	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Advanced version of Relative layout with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 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specific location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19" name="CustomShape 2"/>
          <p:cNvSpPr/>
          <p:nvPr/>
        </p:nvSpPr>
        <p:spPr>
          <a:xfrm>
            <a:off x="802440" y="1220400"/>
            <a:ext cx="2036520" cy="7995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sp>
        <p:nvSpPr>
          <p:cNvPr id="220" name="CustomShape 3"/>
          <p:cNvSpPr/>
          <p:nvPr/>
        </p:nvSpPr>
        <p:spPr>
          <a:xfrm>
            <a:off x="890640" y="1302840"/>
            <a:ext cx="1860120" cy="3301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21" name="CustomShape 4"/>
          <p:cNvSpPr/>
          <p:nvPr/>
        </p:nvSpPr>
        <p:spPr>
          <a:xfrm>
            <a:off x="890640" y="1708560"/>
            <a:ext cx="895320" cy="2289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A</a:t>
            </a:r>
            <a:endParaRPr/>
          </a:p>
        </p:txBody>
      </p:sp>
      <p:sp>
        <p:nvSpPr>
          <p:cNvPr id="222" name="CustomShape 5"/>
          <p:cNvSpPr/>
          <p:nvPr/>
        </p:nvSpPr>
        <p:spPr>
          <a:xfrm>
            <a:off x="1855800" y="1708560"/>
            <a:ext cx="895320" cy="2289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B</a:t>
            </a:r>
            <a:endParaRPr/>
          </a:p>
        </p:txBody>
      </p:sp>
      <p:sp>
        <p:nvSpPr>
          <p:cNvPr id="223" name="CustomShape 6"/>
          <p:cNvSpPr/>
          <p:nvPr/>
        </p:nvSpPr>
        <p:spPr>
          <a:xfrm>
            <a:off x="755640" y="3095280"/>
            <a:ext cx="2036520" cy="10533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24" name="CustomShape 7"/>
          <p:cNvSpPr/>
          <p:nvPr/>
        </p:nvSpPr>
        <p:spPr>
          <a:xfrm>
            <a:off x="1112760" y="3292200"/>
            <a:ext cx="713520" cy="4503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25" name="CustomShape 8"/>
          <p:cNvSpPr/>
          <p:nvPr/>
        </p:nvSpPr>
        <p:spPr>
          <a:xfrm>
            <a:off x="748080" y="3462120"/>
            <a:ext cx="36432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26" name="CustomShape 9"/>
          <p:cNvSpPr/>
          <p:nvPr/>
        </p:nvSpPr>
        <p:spPr>
          <a:xfrm flipH="1">
            <a:off x="1483920" y="3087360"/>
            <a:ext cx="3960" cy="20448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11760" y="498960"/>
            <a:ext cx="8519760" cy="40687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Frame Layout: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553680" y="1074600"/>
            <a:ext cx="2149200" cy="175248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29" name="CustomShape 3"/>
          <p:cNvSpPr/>
          <p:nvPr/>
        </p:nvSpPr>
        <p:spPr>
          <a:xfrm>
            <a:off x="720000" y="1337040"/>
            <a:ext cx="1816560" cy="12279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30" name="CustomShape 4"/>
          <p:cNvSpPr/>
          <p:nvPr/>
        </p:nvSpPr>
        <p:spPr>
          <a:xfrm>
            <a:off x="1039680" y="1599120"/>
            <a:ext cx="1112760" cy="74196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31" name="CustomShape 5"/>
          <p:cNvSpPr/>
          <p:nvPr/>
        </p:nvSpPr>
        <p:spPr>
          <a:xfrm>
            <a:off x="770040" y="1074600"/>
            <a:ext cx="959400" cy="204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View 1</a:t>
            </a:r>
            <a:endParaRPr/>
          </a:p>
        </p:txBody>
      </p:sp>
      <p:sp>
        <p:nvSpPr>
          <p:cNvPr id="232" name="CustomShape 6"/>
          <p:cNvSpPr/>
          <p:nvPr/>
        </p:nvSpPr>
        <p:spPr>
          <a:xfrm>
            <a:off x="893160" y="1337040"/>
            <a:ext cx="830520" cy="204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View 2</a:t>
            </a:r>
            <a:endParaRPr/>
          </a:p>
        </p:txBody>
      </p:sp>
      <p:sp>
        <p:nvSpPr>
          <p:cNvPr id="233" name="CustomShape 7"/>
          <p:cNvSpPr/>
          <p:nvPr/>
        </p:nvSpPr>
        <p:spPr>
          <a:xfrm>
            <a:off x="1180440" y="1791000"/>
            <a:ext cx="830520" cy="204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View 3</a:t>
            </a:r>
            <a:endParaRPr/>
          </a:p>
        </p:txBody>
      </p:sp>
      <p:sp>
        <p:nvSpPr>
          <p:cNvPr id="234" name="CustomShape 8"/>
          <p:cNvSpPr/>
          <p:nvPr/>
        </p:nvSpPr>
        <p:spPr>
          <a:xfrm>
            <a:off x="2942640" y="1164240"/>
            <a:ext cx="5888520" cy="1400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Holds a single child view.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For multiple child views, apply gravity attribute to each   child.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247680" y="237600"/>
            <a:ext cx="8519760" cy="44650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Table Layout: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Has group of views in rows and columns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Absolute Layout:      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                            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Lets you specify the exact location       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  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of the child with its x/y coordinates 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1859040" y="617760"/>
            <a:ext cx="2036520" cy="15649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37" name="CustomShape 3"/>
          <p:cNvSpPr/>
          <p:nvPr/>
        </p:nvSpPr>
        <p:spPr>
          <a:xfrm>
            <a:off x="1947240" y="729720"/>
            <a:ext cx="1860120" cy="411840"/>
          </a:xfrm>
          <a:prstGeom prst="rect">
            <a:avLst/>
          </a:prstGeom>
          <a:solidFill>
            <a:srgbClr val="999999"/>
          </a:solidFill>
          <a:ln>
            <a:noFill/>
          </a:ln>
        </p:spPr>
      </p:sp>
      <p:sp>
        <p:nvSpPr>
          <p:cNvPr id="238" name="CustomShape 4"/>
          <p:cNvSpPr/>
          <p:nvPr/>
        </p:nvSpPr>
        <p:spPr>
          <a:xfrm>
            <a:off x="1947240" y="1235520"/>
            <a:ext cx="434520" cy="285120"/>
          </a:xfrm>
          <a:prstGeom prst="rect">
            <a:avLst/>
          </a:prstGeom>
          <a:solidFill>
            <a:srgbClr val="999999"/>
          </a:solidFill>
          <a:ln>
            <a:noFill/>
          </a:ln>
        </p:spPr>
      </p:sp>
      <p:sp>
        <p:nvSpPr>
          <p:cNvPr id="239" name="CustomShape 5"/>
          <p:cNvSpPr/>
          <p:nvPr/>
        </p:nvSpPr>
        <p:spPr>
          <a:xfrm>
            <a:off x="2444040" y="1235520"/>
            <a:ext cx="434520" cy="285120"/>
          </a:xfrm>
          <a:prstGeom prst="rect">
            <a:avLst/>
          </a:prstGeom>
          <a:solidFill>
            <a:srgbClr val="999999"/>
          </a:solidFill>
          <a:ln>
            <a:noFill/>
          </a:ln>
        </p:spPr>
      </p:sp>
      <p:sp>
        <p:nvSpPr>
          <p:cNvPr id="240" name="CustomShape 6"/>
          <p:cNvSpPr/>
          <p:nvPr/>
        </p:nvSpPr>
        <p:spPr>
          <a:xfrm>
            <a:off x="2940840" y="1235520"/>
            <a:ext cx="866520" cy="285120"/>
          </a:xfrm>
          <a:prstGeom prst="rect">
            <a:avLst/>
          </a:prstGeom>
          <a:solidFill>
            <a:srgbClr val="999999"/>
          </a:solidFill>
          <a:ln>
            <a:noFill/>
          </a:ln>
        </p:spPr>
      </p:sp>
      <p:sp>
        <p:nvSpPr>
          <p:cNvPr id="241" name="CustomShape 7"/>
          <p:cNvSpPr/>
          <p:nvPr/>
        </p:nvSpPr>
        <p:spPr>
          <a:xfrm>
            <a:off x="1947240" y="1614960"/>
            <a:ext cx="822600" cy="470160"/>
          </a:xfrm>
          <a:prstGeom prst="rect">
            <a:avLst/>
          </a:prstGeom>
          <a:solidFill>
            <a:srgbClr val="999999"/>
          </a:solidFill>
          <a:ln>
            <a:noFill/>
          </a:ln>
        </p:spPr>
      </p:sp>
      <p:sp>
        <p:nvSpPr>
          <p:cNvPr id="242" name="CustomShape 8"/>
          <p:cNvSpPr/>
          <p:nvPr/>
        </p:nvSpPr>
        <p:spPr>
          <a:xfrm>
            <a:off x="2879280" y="1614960"/>
            <a:ext cx="928440" cy="470160"/>
          </a:xfrm>
          <a:prstGeom prst="rect">
            <a:avLst/>
          </a:prstGeom>
          <a:solidFill>
            <a:srgbClr val="999999"/>
          </a:solidFill>
          <a:ln>
            <a:noFill/>
          </a:ln>
        </p:spPr>
      </p:sp>
      <p:sp>
        <p:nvSpPr>
          <p:cNvPr id="243" name="CustomShape 9"/>
          <p:cNvSpPr/>
          <p:nvPr/>
        </p:nvSpPr>
        <p:spPr>
          <a:xfrm>
            <a:off x="1859040" y="2846160"/>
            <a:ext cx="2099160" cy="15649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44" name="CustomShape 10"/>
          <p:cNvSpPr/>
          <p:nvPr/>
        </p:nvSpPr>
        <p:spPr>
          <a:xfrm>
            <a:off x="2217600" y="3161520"/>
            <a:ext cx="288720" cy="5479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45" name="CustomShape 11"/>
          <p:cNvSpPr/>
          <p:nvPr/>
        </p:nvSpPr>
        <p:spPr>
          <a:xfrm>
            <a:off x="2832840" y="3464280"/>
            <a:ext cx="721080" cy="2851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46" name="CustomShape 12"/>
          <p:cNvSpPr/>
          <p:nvPr/>
        </p:nvSpPr>
        <p:spPr>
          <a:xfrm>
            <a:off x="2543760" y="3942000"/>
            <a:ext cx="288720" cy="2851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247" name="CustomShape 13"/>
          <p:cNvSpPr/>
          <p:nvPr/>
        </p:nvSpPr>
        <p:spPr>
          <a:xfrm>
            <a:off x="1859040" y="2950560"/>
            <a:ext cx="506880" cy="28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(5,2)</a:t>
            </a:r>
            <a:endParaRPr/>
          </a:p>
        </p:txBody>
      </p:sp>
      <p:sp>
        <p:nvSpPr>
          <p:cNvPr id="248" name="CustomShape 14"/>
          <p:cNvSpPr/>
          <p:nvPr/>
        </p:nvSpPr>
        <p:spPr>
          <a:xfrm>
            <a:off x="2595600" y="3122640"/>
            <a:ext cx="592920" cy="28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(20,20)</a:t>
            </a:r>
            <a:endParaRPr/>
          </a:p>
        </p:txBody>
      </p:sp>
      <p:sp>
        <p:nvSpPr>
          <p:cNvPr id="249" name="CustomShape 15"/>
          <p:cNvSpPr/>
          <p:nvPr/>
        </p:nvSpPr>
        <p:spPr>
          <a:xfrm>
            <a:off x="2112840" y="3236400"/>
            <a:ext cx="36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250" name="CustomShape 16"/>
          <p:cNvSpPr/>
          <p:nvPr/>
        </p:nvSpPr>
        <p:spPr>
          <a:xfrm>
            <a:off x="2506680" y="3910680"/>
            <a:ext cx="88560" cy="96840"/>
          </a:xfrm>
          <a:prstGeom prst="ellipse">
            <a:avLst/>
          </a:prstGeom>
          <a:solidFill>
            <a:srgbClr val="202124"/>
          </a:solidFill>
          <a:ln w="9360">
            <a:solidFill>
              <a:srgbClr val="1f497d"/>
            </a:solidFill>
            <a:round/>
          </a:ln>
        </p:spPr>
      </p:sp>
      <p:sp>
        <p:nvSpPr>
          <p:cNvPr id="251" name="CustomShape 17"/>
          <p:cNvSpPr/>
          <p:nvPr/>
        </p:nvSpPr>
        <p:spPr>
          <a:xfrm>
            <a:off x="2814120" y="3408120"/>
            <a:ext cx="88560" cy="96840"/>
          </a:xfrm>
          <a:prstGeom prst="ellipse">
            <a:avLst/>
          </a:prstGeom>
          <a:solidFill>
            <a:srgbClr val="202124"/>
          </a:solidFill>
          <a:ln w="9360">
            <a:solidFill>
              <a:srgbClr val="1f497d"/>
            </a:solidFill>
            <a:round/>
          </a:ln>
        </p:spPr>
      </p:sp>
      <p:sp>
        <p:nvSpPr>
          <p:cNvPr id="252" name="CustomShape 18"/>
          <p:cNvSpPr/>
          <p:nvPr/>
        </p:nvSpPr>
        <p:spPr>
          <a:xfrm>
            <a:off x="2183040" y="3122640"/>
            <a:ext cx="88560" cy="96840"/>
          </a:xfrm>
          <a:prstGeom prst="ellipse">
            <a:avLst/>
          </a:prstGeom>
          <a:solidFill>
            <a:srgbClr val="202124"/>
          </a:solidFill>
          <a:ln w="9360">
            <a:solidFill>
              <a:srgbClr val="1f497d"/>
            </a:solidFill>
            <a:round/>
          </a:ln>
        </p:spPr>
      </p:sp>
      <p:sp>
        <p:nvSpPr>
          <p:cNvPr id="253" name="CustomShape 19"/>
          <p:cNvSpPr/>
          <p:nvPr/>
        </p:nvSpPr>
        <p:spPr>
          <a:xfrm>
            <a:off x="2002320" y="3709440"/>
            <a:ext cx="592920" cy="2851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(15,30)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312120" y="189000"/>
            <a:ext cx="8492400" cy="3103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VIEWS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3492000" y="1131480"/>
            <a:ext cx="85320" cy="13212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CustomShape 3"/>
          <p:cNvSpPr/>
          <p:nvPr/>
        </p:nvSpPr>
        <p:spPr>
          <a:xfrm>
            <a:off x="39960" y="564480"/>
            <a:ext cx="7879680" cy="3184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Roboto"/>
                <a:ea typeface="Roboto"/>
              </a:rPr>
              <a:t>  </a:t>
            </a:r>
            <a:r>
              <a:rPr lang="en-IN">
                <a:solidFill>
                  <a:srgbClr val="000000"/>
                </a:solidFill>
                <a:latin typeface="Roboto"/>
                <a:ea typeface="Roboto"/>
              </a:rPr>
              <a:t>What is a View 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Roboto"/>
              <a:buChar char="❖"/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Basic building block for user interface components.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Roboto"/>
              <a:buChar char="❖"/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It is a small rectangular box which responds to the user inputs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Roboto"/>
              <a:buChar char="❖"/>
            </a:pP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Responsible for drawing and event handling.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Roboto"/>
              <a:buChar char="❖"/>
            </a:pPr>
            <a:r>
              <a:rPr i="1" lang="en-IN">
                <a:solidFill>
                  <a:srgbClr val="202124"/>
                </a:solidFill>
                <a:latin typeface="Roboto"/>
                <a:ea typeface="Roboto"/>
              </a:rPr>
              <a:t>Base class</a:t>
            </a:r>
            <a:r>
              <a:rPr lang="en-IN">
                <a:solidFill>
                  <a:srgbClr val="202124"/>
                </a:solidFill>
                <a:latin typeface="Roboto"/>
                <a:ea typeface="Roboto"/>
              </a:rPr>
              <a:t> for Widgets.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509040" y="49608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Why Views are used?</a:t>
            </a:r>
            <a:endParaRPr/>
          </a:p>
        </p:txBody>
      </p:sp>
      <p:sp>
        <p:nvSpPr>
          <p:cNvPr id="258" name="TextShape 2"/>
          <p:cNvSpPr txBox="1"/>
          <p:nvPr/>
        </p:nvSpPr>
        <p:spPr>
          <a:xfrm>
            <a:off x="698040" y="1109160"/>
            <a:ext cx="3466080" cy="4093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Roboto"/>
              <a:buChar char="●"/>
            </a:pPr>
            <a:r>
              <a:rPr lang="en-IN" sz="1400">
                <a:solidFill>
                  <a:srgbClr val="202124"/>
                </a:solidFill>
                <a:latin typeface="Roboto"/>
                <a:ea typeface="Roboto"/>
              </a:rPr>
              <a:t>To create interactive UI components </a:t>
            </a:r>
            <a:endParaRPr/>
          </a:p>
          <a:p>
            <a:pPr>
              <a:lnSpc>
                <a:spcPct val="100000"/>
              </a:lnSpc>
            </a:pPr>
            <a:r>
              <a:rPr lang="en-IN" sz="1400">
                <a:solidFill>
                  <a:srgbClr val="202124"/>
                </a:solidFill>
                <a:latin typeface="Roboto"/>
                <a:ea typeface="Roboto"/>
              </a:rPr>
              <a:t>(buttons, text fields, etc.).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59" name="TextShape 3"/>
          <p:cNvSpPr txBox="1"/>
          <p:nvPr/>
        </p:nvSpPr>
        <p:spPr>
          <a:xfrm>
            <a:off x="393840" y="1518840"/>
            <a:ext cx="337860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Types</a:t>
            </a:r>
            <a:endParaRPr/>
          </a:p>
        </p:txBody>
      </p:sp>
      <p:sp>
        <p:nvSpPr>
          <p:cNvPr id="260" name="TextShape 4"/>
          <p:cNvSpPr txBox="1"/>
          <p:nvPr/>
        </p:nvSpPr>
        <p:spPr>
          <a:xfrm>
            <a:off x="393840" y="2187360"/>
            <a:ext cx="3308400" cy="26794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Text View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EditText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Button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ImageView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ImageButton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CheckBox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Radio button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RadioGroup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ListView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Spinner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 sz="1350">
                <a:solidFill>
                  <a:srgbClr val="282828"/>
                </a:solidFill>
                <a:latin typeface="Arial"/>
                <a:ea typeface="Arial"/>
              </a:rPr>
              <a:t>AutoCompleteTextView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61" name="Google Shape;370;p4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39880" y="890280"/>
            <a:ext cx="2300400" cy="4090320"/>
          </a:xfrm>
          <a:prstGeom prst="rect">
            <a:avLst/>
          </a:prstGeom>
          <a:ln>
            <a:noFill/>
          </a:ln>
        </p:spPr>
      </p:pic>
      <p:sp>
        <p:nvSpPr>
          <p:cNvPr id="262" name="CustomShape 5"/>
          <p:cNvSpPr/>
          <p:nvPr/>
        </p:nvSpPr>
        <p:spPr>
          <a:xfrm>
            <a:off x="4863960" y="1685160"/>
            <a:ext cx="615240" cy="90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63" name="CustomShape 6"/>
          <p:cNvSpPr/>
          <p:nvPr/>
        </p:nvSpPr>
        <p:spPr>
          <a:xfrm rot="10800000">
            <a:off x="6719040" y="4163040"/>
            <a:ext cx="98964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64" name="CustomShape 7"/>
          <p:cNvSpPr/>
          <p:nvPr/>
        </p:nvSpPr>
        <p:spPr>
          <a:xfrm>
            <a:off x="4863960" y="4176360"/>
            <a:ext cx="615240" cy="90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65" name="CustomShape 8"/>
          <p:cNvSpPr/>
          <p:nvPr/>
        </p:nvSpPr>
        <p:spPr>
          <a:xfrm>
            <a:off x="4987080" y="4411800"/>
            <a:ext cx="615240" cy="90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66" name="CustomShape 9"/>
          <p:cNvSpPr/>
          <p:nvPr/>
        </p:nvSpPr>
        <p:spPr>
          <a:xfrm>
            <a:off x="4208400" y="1497600"/>
            <a:ext cx="778320" cy="383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Text View</a:t>
            </a:r>
            <a:endParaRPr/>
          </a:p>
        </p:txBody>
      </p:sp>
      <p:sp>
        <p:nvSpPr>
          <p:cNvPr id="267" name="CustomShape 10"/>
          <p:cNvSpPr/>
          <p:nvPr/>
        </p:nvSpPr>
        <p:spPr>
          <a:xfrm>
            <a:off x="4507920" y="2269800"/>
            <a:ext cx="685440" cy="34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Edit Text</a:t>
            </a:r>
            <a:endParaRPr/>
          </a:p>
        </p:txBody>
      </p:sp>
      <p:sp>
        <p:nvSpPr>
          <p:cNvPr id="268" name="CustomShape 11"/>
          <p:cNvSpPr/>
          <p:nvPr/>
        </p:nvSpPr>
        <p:spPr>
          <a:xfrm>
            <a:off x="4043160" y="4009320"/>
            <a:ext cx="869040" cy="34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Check Box</a:t>
            </a:r>
            <a:endParaRPr/>
          </a:p>
        </p:txBody>
      </p:sp>
      <p:sp>
        <p:nvSpPr>
          <p:cNvPr id="269" name="CustomShape 12"/>
          <p:cNvSpPr/>
          <p:nvPr/>
        </p:nvSpPr>
        <p:spPr>
          <a:xfrm>
            <a:off x="4290480" y="4260960"/>
            <a:ext cx="778320" cy="31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Seek Bar</a:t>
            </a:r>
            <a:endParaRPr/>
          </a:p>
        </p:txBody>
      </p:sp>
      <p:sp>
        <p:nvSpPr>
          <p:cNvPr id="270" name="CustomShape 13"/>
          <p:cNvSpPr/>
          <p:nvPr/>
        </p:nvSpPr>
        <p:spPr>
          <a:xfrm>
            <a:off x="7708680" y="3991680"/>
            <a:ext cx="952920" cy="34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Radio Button</a:t>
            </a:r>
            <a:endParaRPr/>
          </a:p>
        </p:txBody>
      </p:sp>
      <p:sp>
        <p:nvSpPr>
          <p:cNvPr id="271" name="CustomShape 14"/>
          <p:cNvSpPr/>
          <p:nvPr/>
        </p:nvSpPr>
        <p:spPr>
          <a:xfrm rot="10800000">
            <a:off x="6901920" y="2172600"/>
            <a:ext cx="744120" cy="889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72" name="CustomShape 15"/>
          <p:cNvSpPr/>
          <p:nvPr/>
        </p:nvSpPr>
        <p:spPr>
          <a:xfrm>
            <a:off x="7557120" y="2045880"/>
            <a:ext cx="952920" cy="342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Button</a:t>
            </a:r>
            <a:endParaRPr/>
          </a:p>
        </p:txBody>
      </p:sp>
      <p:sp>
        <p:nvSpPr>
          <p:cNvPr id="273" name="CustomShape 16"/>
          <p:cNvSpPr/>
          <p:nvPr/>
        </p:nvSpPr>
        <p:spPr>
          <a:xfrm>
            <a:off x="7646040" y="1497600"/>
            <a:ext cx="1075320" cy="3103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000">
                <a:solidFill>
                  <a:srgbClr val="000000"/>
                </a:solidFill>
                <a:latin typeface="Arial"/>
                <a:ea typeface="Arial"/>
              </a:rPr>
              <a:t>Toggle Button</a:t>
            </a:r>
            <a:endParaRPr/>
          </a:p>
        </p:txBody>
      </p:sp>
      <p:sp>
        <p:nvSpPr>
          <p:cNvPr id="274" name="CustomShape 17"/>
          <p:cNvSpPr/>
          <p:nvPr/>
        </p:nvSpPr>
        <p:spPr>
          <a:xfrm>
            <a:off x="5111640" y="2441520"/>
            <a:ext cx="27288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  <p:sp>
        <p:nvSpPr>
          <p:cNvPr id="275" name="CustomShape 18"/>
          <p:cNvSpPr/>
          <p:nvPr/>
        </p:nvSpPr>
        <p:spPr>
          <a:xfrm flipH="1">
            <a:off x="7426440" y="1685160"/>
            <a:ext cx="309960" cy="97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311760" y="444960"/>
            <a:ext cx="8519760" cy="20304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Arial"/>
                <a:ea typeface="Arial"/>
              </a:rPr>
              <a:t>What is Android ?</a:t>
            </a:r>
            <a:endParaRPr/>
          </a:p>
        </p:txBody>
      </p:sp>
      <p:sp>
        <p:nvSpPr>
          <p:cNvPr id="77" name="TextShape 2"/>
          <p:cNvSpPr txBox="1"/>
          <p:nvPr/>
        </p:nvSpPr>
        <p:spPr>
          <a:xfrm>
            <a:off x="312120" y="773280"/>
            <a:ext cx="8519760" cy="442872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       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                     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1890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1964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1969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  1978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        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1981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1991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Punched Paper Card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First OS for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   UNIX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Apple DOS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MS-DOS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First Linux version 0.01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Mainframes with no OS         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more computers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Multi-tasking                    Dos for Apple II series     OS for x86 based pc,    Family of Open source Unix,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Manufacturer’s specific          &amp; multiuser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for microcomputers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main OS for IBM pc      developed for PC’s &amp; servers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endParaRPr/>
          </a:p>
          <a:p>
            <a:pPr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1992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lang="en-IN" sz="1200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    1995                   1998                    2001                   2003                      2007            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  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Windows 3.1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Windows 95                    Windows 98                 Windows XP &amp;                    Android Inc                           Android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Consumer Operating            complete OS               Web-based Interface              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mac OS x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Introduced mainly as            Based on Linux Kernel,</a:t>
            </a:r>
            <a:endParaRPr/>
          </a:p>
          <a:p>
            <a:pPr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system, Introduced           Introduced shortcut,      Introduced Active              windows XP- Plug &amp; Play     Touch screens in Digital      Touch screen for smartphones, </a:t>
            </a:r>
            <a:endParaRPr/>
          </a:p>
          <a:p>
            <a:pPr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enhancements in MS-DOS        Icons &amp; recycle bin      Desktop,Windows Media       for wireless networks            Cameras                            Tablets, etc.             </a:t>
            </a:r>
            <a:endParaRPr/>
          </a:p>
          <a:p>
            <a:pPr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                              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Player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Mac OS X-Based on UNIX OS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                                                                                  </a:t>
            </a: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Second widely used desktop OS </a:t>
            </a:r>
            <a:r>
              <a:rPr b="1"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                                                                                               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800">
                <a:solidFill>
                  <a:srgbClr val="000000"/>
                </a:solidFill>
                <a:latin typeface="Arial"/>
                <a:ea typeface="Arial"/>
              </a:rPr>
              <a:t>                             </a:t>
            </a:r>
            <a:r>
              <a:rPr b="1" lang="en-IN" sz="12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endParaRPr/>
          </a:p>
        </p:txBody>
      </p:sp>
      <p:pic>
        <p:nvPicPr>
          <p:cNvPr id="78" name="Google Shape;119;p2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94120" y="884520"/>
            <a:ext cx="927720" cy="648720"/>
          </a:xfrm>
          <a:prstGeom prst="rect">
            <a:avLst/>
          </a:prstGeom>
          <a:ln>
            <a:noFill/>
          </a:ln>
        </p:spPr>
      </p:pic>
      <p:sp>
        <p:nvSpPr>
          <p:cNvPr id="79" name="CustomShape 3"/>
          <p:cNvSpPr/>
          <p:nvPr/>
        </p:nvSpPr>
        <p:spPr>
          <a:xfrm>
            <a:off x="1638720" y="17114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80" name="CustomShape 4"/>
          <p:cNvSpPr/>
          <p:nvPr/>
        </p:nvSpPr>
        <p:spPr>
          <a:xfrm>
            <a:off x="2640600" y="17114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81" name="CustomShape 5"/>
          <p:cNvSpPr/>
          <p:nvPr/>
        </p:nvSpPr>
        <p:spPr>
          <a:xfrm>
            <a:off x="1771200" y="1769760"/>
            <a:ext cx="86904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pic>
        <p:nvPicPr>
          <p:cNvPr id="82" name="Google Shape;123;p28" descr=""/>
          <p:cNvPicPr/>
          <p:nvPr/>
        </p:nvPicPr>
        <p:blipFill>
          <a:blip r:embed="rId2"/>
          <a:srcRect l="0" t="0" r="0" b="142028"/>
          <a:stretch>
            <a:fillRect/>
          </a:stretch>
        </p:blipFill>
        <p:spPr>
          <a:xfrm>
            <a:off x="2298600" y="910800"/>
            <a:ext cx="869040" cy="596520"/>
          </a:xfrm>
          <a:prstGeom prst="rect">
            <a:avLst/>
          </a:prstGeom>
          <a:ln>
            <a:noFill/>
          </a:ln>
        </p:spPr>
      </p:pic>
      <p:sp>
        <p:nvSpPr>
          <p:cNvPr id="83" name="CustomShape 6"/>
          <p:cNvSpPr/>
          <p:nvPr/>
        </p:nvSpPr>
        <p:spPr>
          <a:xfrm>
            <a:off x="3712680" y="17114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84" name="CustomShape 7"/>
          <p:cNvSpPr/>
          <p:nvPr/>
        </p:nvSpPr>
        <p:spPr>
          <a:xfrm>
            <a:off x="2773080" y="1769760"/>
            <a:ext cx="93924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pic>
        <p:nvPicPr>
          <p:cNvPr id="85" name="Google Shape;126;p2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304080" y="910800"/>
            <a:ext cx="1018800" cy="648720"/>
          </a:xfrm>
          <a:prstGeom prst="rect">
            <a:avLst/>
          </a:prstGeom>
          <a:ln>
            <a:noFill/>
          </a:ln>
        </p:spPr>
      </p:pic>
      <p:pic>
        <p:nvPicPr>
          <p:cNvPr id="86" name="Google Shape;127;p2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24480" y="910800"/>
            <a:ext cx="1018800" cy="648720"/>
          </a:xfrm>
          <a:prstGeom prst="rect">
            <a:avLst/>
          </a:prstGeom>
          <a:ln>
            <a:noFill/>
          </a:ln>
        </p:spPr>
      </p:pic>
      <p:sp>
        <p:nvSpPr>
          <p:cNvPr id="87" name="CustomShape 8"/>
          <p:cNvSpPr/>
          <p:nvPr/>
        </p:nvSpPr>
        <p:spPr>
          <a:xfrm>
            <a:off x="4937040" y="17114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88" name="CustomShape 9"/>
          <p:cNvSpPr/>
          <p:nvPr/>
        </p:nvSpPr>
        <p:spPr>
          <a:xfrm>
            <a:off x="3845160" y="1769760"/>
            <a:ext cx="109152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pic>
        <p:nvPicPr>
          <p:cNvPr id="89" name="Google Shape;130;p2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744520" y="910800"/>
            <a:ext cx="984600" cy="648720"/>
          </a:xfrm>
          <a:prstGeom prst="rect">
            <a:avLst/>
          </a:prstGeom>
          <a:ln>
            <a:noFill/>
          </a:ln>
        </p:spPr>
      </p:pic>
      <p:sp>
        <p:nvSpPr>
          <p:cNvPr id="90" name="CustomShape 10"/>
          <p:cNvSpPr/>
          <p:nvPr/>
        </p:nvSpPr>
        <p:spPr>
          <a:xfrm>
            <a:off x="6161400" y="17114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91" name="CustomShape 11"/>
          <p:cNvSpPr/>
          <p:nvPr/>
        </p:nvSpPr>
        <p:spPr>
          <a:xfrm>
            <a:off x="5069880" y="1769760"/>
            <a:ext cx="109152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pic>
        <p:nvPicPr>
          <p:cNvPr id="92" name="Google Shape;133;p28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934680" y="910800"/>
            <a:ext cx="1018800" cy="677520"/>
          </a:xfrm>
          <a:prstGeom prst="rect">
            <a:avLst/>
          </a:prstGeom>
          <a:ln>
            <a:noFill/>
          </a:ln>
        </p:spPr>
      </p:pic>
      <p:sp>
        <p:nvSpPr>
          <p:cNvPr id="93" name="CustomShape 12"/>
          <p:cNvSpPr/>
          <p:nvPr/>
        </p:nvSpPr>
        <p:spPr>
          <a:xfrm>
            <a:off x="7386120" y="17114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94" name="CustomShape 13"/>
          <p:cNvSpPr/>
          <p:nvPr/>
        </p:nvSpPr>
        <p:spPr>
          <a:xfrm>
            <a:off x="6294240" y="1769760"/>
            <a:ext cx="109152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95" name="CustomShape 14"/>
          <p:cNvSpPr/>
          <p:nvPr/>
        </p:nvSpPr>
        <p:spPr>
          <a:xfrm flipH="1" rot="10800000">
            <a:off x="7503120" y="1762200"/>
            <a:ext cx="772920" cy="75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96" name="CustomShape 15"/>
          <p:cNvSpPr/>
          <p:nvPr/>
        </p:nvSpPr>
        <p:spPr>
          <a:xfrm>
            <a:off x="8281080" y="1769760"/>
            <a:ext cx="319680" cy="1440"/>
          </a:xfrm>
          <a:prstGeom prst="straightConnector1">
            <a:avLst/>
          </a:prstGeom>
          <a:noFill/>
          <a:ln w="9360">
            <a:solidFill>
              <a:srgbClr val="1f497d"/>
            </a:solidFill>
            <a:custDash>
              <a:ds d="140000" sp="105000"/>
            </a:custDash>
            <a:round/>
          </a:ln>
        </p:spPr>
      </p:sp>
      <p:sp>
        <p:nvSpPr>
          <p:cNvPr id="97" name="CustomShape 16"/>
          <p:cNvSpPr/>
          <p:nvPr/>
        </p:nvSpPr>
        <p:spPr>
          <a:xfrm>
            <a:off x="1467360" y="37400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98" name="CustomShape 17"/>
          <p:cNvSpPr/>
          <p:nvPr/>
        </p:nvSpPr>
        <p:spPr>
          <a:xfrm>
            <a:off x="2554200" y="374472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sp>
        <p:nvSpPr>
          <p:cNvPr id="99" name="CustomShape 18"/>
          <p:cNvSpPr/>
          <p:nvPr/>
        </p:nvSpPr>
        <p:spPr>
          <a:xfrm>
            <a:off x="1599840" y="3798720"/>
            <a:ext cx="954000" cy="43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00" name="CustomShape 19"/>
          <p:cNvSpPr/>
          <p:nvPr/>
        </p:nvSpPr>
        <p:spPr>
          <a:xfrm>
            <a:off x="2686680" y="3803040"/>
            <a:ext cx="1010880" cy="504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01" name="CustomShape 20"/>
          <p:cNvSpPr/>
          <p:nvPr/>
        </p:nvSpPr>
        <p:spPr>
          <a:xfrm>
            <a:off x="4842000" y="37400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102" name="CustomShape 21"/>
          <p:cNvSpPr/>
          <p:nvPr/>
        </p:nvSpPr>
        <p:spPr>
          <a:xfrm flipH="1" rot="10800000">
            <a:off x="3831120" y="3798720"/>
            <a:ext cx="1010880" cy="97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03" name="CustomShape 22"/>
          <p:cNvSpPr/>
          <p:nvPr/>
        </p:nvSpPr>
        <p:spPr>
          <a:xfrm>
            <a:off x="5990040" y="374004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104" name="CustomShape 23"/>
          <p:cNvSpPr/>
          <p:nvPr/>
        </p:nvSpPr>
        <p:spPr>
          <a:xfrm>
            <a:off x="4974480" y="3798720"/>
            <a:ext cx="101520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sp>
        <p:nvSpPr>
          <p:cNvPr id="105" name="CustomShape 24"/>
          <p:cNvSpPr/>
          <p:nvPr/>
        </p:nvSpPr>
        <p:spPr>
          <a:xfrm>
            <a:off x="7270920" y="375012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106" name="CustomShape 25"/>
          <p:cNvSpPr/>
          <p:nvPr/>
        </p:nvSpPr>
        <p:spPr>
          <a:xfrm>
            <a:off x="6122520" y="3798720"/>
            <a:ext cx="1147680" cy="972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</a:ln>
        </p:spPr>
      </p:sp>
      <p:pic>
        <p:nvPicPr>
          <p:cNvPr id="107" name="Google Shape;149;p28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251160" y="2950560"/>
            <a:ext cx="984600" cy="648720"/>
          </a:xfrm>
          <a:prstGeom prst="rect">
            <a:avLst/>
          </a:prstGeom>
          <a:ln>
            <a:noFill/>
          </a:ln>
        </p:spPr>
      </p:pic>
      <p:pic>
        <p:nvPicPr>
          <p:cNvPr id="108" name="Google Shape;150;p28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408200" y="2999520"/>
            <a:ext cx="1018800" cy="582840"/>
          </a:xfrm>
          <a:prstGeom prst="rect">
            <a:avLst/>
          </a:prstGeom>
          <a:ln>
            <a:noFill/>
          </a:ln>
        </p:spPr>
      </p:pic>
      <p:sp>
        <p:nvSpPr>
          <p:cNvPr id="109" name="CustomShape 26"/>
          <p:cNvSpPr/>
          <p:nvPr/>
        </p:nvSpPr>
        <p:spPr>
          <a:xfrm>
            <a:off x="1158480" y="3802320"/>
            <a:ext cx="319680" cy="1440"/>
          </a:xfrm>
          <a:prstGeom prst="straightConnector1">
            <a:avLst/>
          </a:prstGeom>
          <a:noFill/>
          <a:ln w="9360">
            <a:solidFill>
              <a:srgbClr val="1f497d"/>
            </a:solidFill>
            <a:custDash>
              <a:ds d="140000" sp="105000"/>
            </a:custDash>
            <a:round/>
          </a:ln>
        </p:spPr>
      </p:sp>
      <p:pic>
        <p:nvPicPr>
          <p:cNvPr id="110" name="Google Shape;152;p28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543280" y="2977560"/>
            <a:ext cx="1114200" cy="677520"/>
          </a:xfrm>
          <a:prstGeom prst="rect">
            <a:avLst/>
          </a:prstGeom>
          <a:ln>
            <a:noFill/>
          </a:ln>
        </p:spPr>
      </p:pic>
      <p:pic>
        <p:nvPicPr>
          <p:cNvPr id="111" name="Google Shape;153;p28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730920" y="3089160"/>
            <a:ext cx="1156320" cy="630000"/>
          </a:xfrm>
          <a:prstGeom prst="rect">
            <a:avLst/>
          </a:prstGeom>
          <a:ln>
            <a:noFill/>
          </a:ln>
        </p:spPr>
      </p:pic>
      <p:sp>
        <p:nvSpPr>
          <p:cNvPr id="112" name="CustomShape 27"/>
          <p:cNvSpPr/>
          <p:nvPr/>
        </p:nvSpPr>
        <p:spPr>
          <a:xfrm>
            <a:off x="3697920" y="3750120"/>
            <a:ext cx="132120" cy="116640"/>
          </a:xfrm>
          <a:prstGeom prst="ellipse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  <p:pic>
        <p:nvPicPr>
          <p:cNvPr id="113" name="Google Shape;154;p28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2207160" y="2954880"/>
            <a:ext cx="869040" cy="677520"/>
          </a:xfrm>
          <a:prstGeom prst="rect">
            <a:avLst/>
          </a:prstGeom>
          <a:ln>
            <a:noFill/>
          </a:ln>
        </p:spPr>
      </p:pic>
      <p:pic>
        <p:nvPicPr>
          <p:cNvPr id="114" name="Google Shape;155;p28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1150200" y="2944080"/>
            <a:ext cx="939240" cy="6987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249840" y="524520"/>
            <a:ext cx="8644320" cy="4017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TextView : A User interface element that displays text to the user.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EditText: A user interface element for entering and modifying text.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Note: To define the edit text widget, specify</a:t>
            </a:r>
            <a:r>
              <a:rPr i="1" lang="en-IN" sz="1400">
                <a:solidFill>
                  <a:srgbClr val="000000"/>
                </a:solidFill>
                <a:latin typeface="Arial"/>
                <a:ea typeface="Arial"/>
              </a:rPr>
              <a:t> “R.styleable.TextView_inputType”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attribute.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Dropdown(Spinner):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 view that allows to select an item from the dropdown menu.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311760" y="358200"/>
            <a:ext cx="8519760" cy="43369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50000"/>
              </a:lnSpc>
              <a:buFont typeface="Arial"/>
              <a:buChar char="❖"/>
            </a:pPr>
            <a:r>
              <a:rPr lang="en-IN">
                <a:solidFill>
                  <a:srgbClr val="202124"/>
                </a:solidFill>
                <a:latin typeface="Arial"/>
                <a:ea typeface="Arial"/>
              </a:rPr>
              <a:t>Date View</a:t>
            </a:r>
            <a:r>
              <a:rPr lang="en-IN" sz="1400">
                <a:solidFill>
                  <a:srgbClr val="202124"/>
                </a:solidFill>
                <a:latin typeface="Arial"/>
                <a:ea typeface="Arial"/>
              </a:rPr>
              <a:t>:</a:t>
            </a:r>
            <a:r>
              <a:rPr lang="en-IN">
                <a:solidFill>
                  <a:srgbClr val="202124"/>
                </a:solidFill>
                <a:latin typeface="Arial"/>
                <a:ea typeface="Arial"/>
              </a:rPr>
              <a:t>  Provides a widget for selecting a date.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 sz="1600">
                <a:solidFill>
                  <a:srgbClr val="202124"/>
                </a:solidFill>
                <a:latin typeface="Arial"/>
                <a:ea typeface="Arial"/>
              </a:rPr>
              <a:t>List Item : It a view which groups several items and displays them in a vertical scrollable               </a:t>
            </a:r>
            <a:endParaRPr/>
          </a:p>
          <a:p>
            <a:pPr>
              <a:lnSpc>
                <a:spcPct val="100000"/>
              </a:lnSpc>
            </a:pPr>
            <a:r>
              <a:rPr lang="en-IN" sz="1600">
                <a:solidFill>
                  <a:srgbClr val="202124"/>
                </a:solidFill>
                <a:latin typeface="Arial"/>
                <a:ea typeface="Arial"/>
              </a:rPr>
              <a:t>list.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 sz="1600">
                <a:solidFill>
                  <a:srgbClr val="202124"/>
                </a:solidFill>
                <a:latin typeface="Arial"/>
                <a:ea typeface="Arial"/>
              </a:rPr>
              <a:t>Scroll View : A view group that allows the view hierarchy placed within it to be scrolled. Scroll view may have only one direct child placed within it.</a:t>
            </a:r>
            <a:r>
              <a:rPr lang="en-IN" sz="1600">
                <a:solidFill>
                  <a:srgbClr val="202124"/>
                </a:solidFill>
                <a:latin typeface="Roboto"/>
                <a:ea typeface="Roboto"/>
              </a:rPr>
              <a:t> </a:t>
            </a:r>
            <a:endParaRPr/>
          </a:p>
          <a:p>
            <a:pPr>
              <a:lnSpc>
                <a:spcPct val="115000"/>
              </a:lnSpc>
            </a:pPr>
            <a:endParaRPr/>
          </a:p>
          <a:p>
            <a:pPr>
              <a:lnSpc>
                <a:spcPct val="115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Some of the attributes are :   :  android:clickable</a:t>
            </a:r>
            <a:endParaRPr/>
          </a:p>
          <a:p>
            <a:pPr>
              <a:lnSpc>
                <a:spcPct val="115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         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android:focusable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312120" y="1113120"/>
            <a:ext cx="8519760" cy="25585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Recycler View : </a:t>
            </a:r>
            <a:r>
              <a:rPr lang="en-IN" sz="1600">
                <a:solidFill>
                  <a:srgbClr val="1e1e1e"/>
                </a:solidFill>
                <a:latin typeface="Arial"/>
                <a:ea typeface="Arial"/>
              </a:rPr>
              <a:t>Android RecyclerView is more advanced version of ListView with            </a:t>
            </a:r>
            <a:endParaRPr/>
          </a:p>
          <a:p>
            <a:pPr>
              <a:lnSpc>
                <a:spcPct val="100000"/>
              </a:lnSpc>
            </a:pPr>
            <a:r>
              <a:rPr lang="en-IN" sz="1600">
                <a:solidFill>
                  <a:srgbClr val="1e1e1e"/>
                </a:solidFill>
                <a:latin typeface="Arial"/>
                <a:ea typeface="Arial"/>
              </a:rPr>
              <a:t>                                     </a:t>
            </a:r>
            <a:r>
              <a:rPr lang="en-IN" sz="1600">
                <a:solidFill>
                  <a:srgbClr val="1e1e1e"/>
                </a:solidFill>
                <a:latin typeface="Arial"/>
                <a:ea typeface="Arial"/>
              </a:rPr>
              <a:t>improved performance and other benefits.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 sz="1600">
                <a:solidFill>
                  <a:srgbClr val="1e1e1e"/>
                </a:solidFill>
                <a:latin typeface="Arial"/>
                <a:ea typeface="Arial"/>
              </a:rPr>
              <a:t>Using RecyclerView and CardView together, both lists and grids can be created very easily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ViewGroup</a:t>
            </a:r>
            <a:endParaRPr/>
          </a:p>
        </p:txBody>
      </p:sp>
      <p:sp>
        <p:nvSpPr>
          <p:cNvPr id="280" name="TextShape 2"/>
          <p:cNvSpPr txBox="1"/>
          <p:nvPr/>
        </p:nvSpPr>
        <p:spPr>
          <a:xfrm>
            <a:off x="311760" y="1058040"/>
            <a:ext cx="8519760" cy="35100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Roboto"/>
                <a:ea typeface="Roboto"/>
              </a:rPr>
              <a:t>What is a ViewGroup 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Roboto"/>
                <a:ea typeface="Roboto"/>
              </a:rPr>
              <a:t>A special view which holds other views(Children) and ViewGroup objects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Roboto"/>
              <a:buChar char="❖"/>
            </a:pPr>
            <a:r>
              <a:rPr lang="en-IN">
                <a:solidFill>
                  <a:srgbClr val="000000"/>
                </a:solidFill>
                <a:latin typeface="Roboto"/>
                <a:ea typeface="Roboto"/>
              </a:rPr>
              <a:t>It is a base class for layouts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Roboto"/>
              <a:buChar char="❖"/>
            </a:pPr>
            <a:r>
              <a:rPr lang="en-IN">
                <a:solidFill>
                  <a:srgbClr val="000000"/>
                </a:solidFill>
                <a:latin typeface="Roboto"/>
                <a:ea typeface="Roboto"/>
              </a:rPr>
              <a:t>Eg: LinearLayout is the ViewGroup that contains Button(View) and other layouts too</a:t>
            </a: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Arial"/>
                <a:ea typeface="Arial"/>
              </a:rPr>
              <a:t>COMPONENTS  OF  ANDROID  APPLICATION</a:t>
            </a:r>
            <a:endParaRPr/>
          </a:p>
        </p:txBody>
      </p:sp>
      <p:pic>
        <p:nvPicPr>
          <p:cNvPr id="282" name="Google Shape;411;p50" descr=""/>
          <p:cNvPicPr/>
          <p:nvPr/>
        </p:nvPicPr>
        <p:blipFill>
          <a:blip r:embed="rId1"/>
          <a:srcRect l="114166" t="231369" r="205583" b="237101"/>
          <a:stretch>
            <a:fillRect/>
          </a:stretch>
        </p:blipFill>
        <p:spPr>
          <a:xfrm>
            <a:off x="419040" y="1058040"/>
            <a:ext cx="8038440" cy="36921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311760" y="673200"/>
            <a:ext cx="6591240" cy="3917880"/>
          </a:xfrm>
          <a:prstGeom prst="rect">
            <a:avLst/>
          </a:prstGeom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1. Activity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Provides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User Interface(UI)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One Activity = One Screen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on the phone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15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Entry point</a:t>
            </a:r>
            <a:r>
              <a:rPr lang="en-IN">
                <a:solidFill>
                  <a:srgbClr val="202124"/>
                </a:solidFill>
                <a:latin typeface="Arial"/>
                <a:ea typeface="Arial"/>
              </a:rPr>
              <a:t> for an app's interaction with the user</a:t>
            </a:r>
            <a:endParaRPr/>
          </a:p>
          <a:p>
            <a:pPr>
              <a:lnSpc>
                <a:spcPct val="115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Can contain one or more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 Views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Can contain one or more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Fragments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Extends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the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Activity Base Class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0" y="258480"/>
            <a:ext cx="4582080" cy="4692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Activity- Life Cycle</a:t>
            </a: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1" lang="en-IN" sz="1600">
                <a:solidFill>
                  <a:srgbClr val="0000ff"/>
                </a:solidFill>
                <a:latin typeface="Arial"/>
                <a:ea typeface="Arial"/>
              </a:rPr>
              <a:t>Four States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Active/running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Visible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Stopped/hidden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Destroyed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1" lang="en-IN" sz="1600">
                <a:solidFill>
                  <a:srgbClr val="0000ff"/>
                </a:solidFill>
                <a:latin typeface="Arial"/>
                <a:ea typeface="Arial"/>
              </a:rPr>
              <a:t>Three key loops</a:t>
            </a:r>
            <a:r>
              <a:rPr b="1"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Entire lifetime 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(onCreate() to onDestroy() )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Visible lifetime 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(onStart() to onStop() )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Foreground lifetime 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(onPause() to onResume())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b="1"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  <p:pic>
        <p:nvPicPr>
          <p:cNvPr id="285" name="Google Shape;422;p52" descr=""/>
          <p:cNvPicPr/>
          <p:nvPr/>
        </p:nvPicPr>
        <p:blipFill>
          <a:blip r:embed="rId1"/>
          <a:srcRect l="744238" t="0" r="406152" b="52343"/>
          <a:stretch>
            <a:fillRect/>
          </a:stretch>
        </p:blipFill>
        <p:spPr>
          <a:xfrm>
            <a:off x="4443840" y="79200"/>
            <a:ext cx="4582080" cy="497232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171000" y="0"/>
            <a:ext cx="3608280" cy="50551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No 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User Interface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(UI); Not bound 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to activity lifecycle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.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Runs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 in the 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main thread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 of app and in 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Background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 unless stopped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Used for 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Repetitive,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 long running operations w/o user interaction.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Extends the 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Activity Base Class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Types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: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1.Started Services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2.Bound Services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</p:txBody>
      </p:sp>
      <p:pic>
        <p:nvPicPr>
          <p:cNvPr id="287" name="Google Shape;428;p53" descr=""/>
          <p:cNvPicPr/>
          <p:nvPr/>
        </p:nvPicPr>
        <p:blipFill>
          <a:blip r:embed="rId1"/>
          <a:srcRect l="-81250" t="0" r="44375" b="0"/>
          <a:stretch>
            <a:fillRect/>
          </a:stretch>
        </p:blipFill>
        <p:spPr>
          <a:xfrm>
            <a:off x="4158000" y="430200"/>
            <a:ext cx="4793040" cy="4552560"/>
          </a:xfrm>
          <a:prstGeom prst="rect">
            <a:avLst/>
          </a:prstGeom>
          <a:ln>
            <a:noFill/>
          </a:ln>
        </p:spPr>
      </p:pic>
      <p:sp>
        <p:nvSpPr>
          <p:cNvPr id="288" name="CustomShape 2"/>
          <p:cNvSpPr/>
          <p:nvPr/>
        </p:nvSpPr>
        <p:spPr>
          <a:xfrm>
            <a:off x="3209400" y="65520"/>
            <a:ext cx="1864800" cy="457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2. Services</a:t>
            </a: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179640" y="1008720"/>
            <a:ext cx="2859480" cy="33102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Receives and Reacts to broadcast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Intents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No UI</a:t>
            </a: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but can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start an</a:t>
            </a:r>
            <a:r>
              <a:rPr lang="en-IN" sz="1600">
                <a:solidFill>
                  <a:srgbClr val="0000ff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Activity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Extends the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BroadcastReceiver Base Class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0" name="Google Shape;435;p5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16960" y="1008720"/>
            <a:ext cx="5884920" cy="331020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2685960" y="102960"/>
            <a:ext cx="3272760" cy="429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3. Broadcast Receiver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293640" y="192600"/>
            <a:ext cx="276768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4. Content Provider</a:t>
            </a:r>
            <a:endParaRPr/>
          </a:p>
        </p:txBody>
      </p:sp>
      <p:sp>
        <p:nvSpPr>
          <p:cNvPr id="293" name="TextShape 2"/>
          <p:cNvSpPr txBox="1"/>
          <p:nvPr/>
        </p:nvSpPr>
        <p:spPr>
          <a:xfrm>
            <a:off x="143280" y="570600"/>
            <a:ext cx="3430440" cy="44510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Central Repository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to store app data(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SQlite DB/File/N/w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i="1" lang="en-IN">
                <a:solidFill>
                  <a:srgbClr val="0000ff"/>
                </a:solidFill>
                <a:latin typeface="Arial"/>
                <a:ea typeface="Arial"/>
              </a:rPr>
              <a:t>Share data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with app when required.</a:t>
            </a: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Client/Server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arrangement for data transfer/sharing.</a:t>
            </a: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Supports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CRUD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operations (Create, Read,Update, Delete)</a:t>
            </a: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Accessed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Via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ContentResolver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object</a:t>
            </a:r>
            <a:endParaRPr/>
          </a:p>
          <a:p>
            <a:pPr>
              <a:lnSpc>
                <a:spcPct val="100000"/>
              </a:lnSpc>
              <a:buFont typeface="Arial"/>
              <a:buChar char="❖"/>
            </a:pPr>
            <a:r>
              <a:rPr lang="en-IN" sz="1600">
                <a:solidFill>
                  <a:srgbClr val="000000"/>
                </a:solidFill>
                <a:latin typeface="Arial"/>
                <a:ea typeface="Arial"/>
              </a:rPr>
              <a:t>Extends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ff"/>
                </a:solidFill>
                <a:latin typeface="Arial"/>
                <a:ea typeface="Arial"/>
              </a:rPr>
              <a:t>ContentProvider Base class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294" name="Google Shape;443;p5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26720" y="957960"/>
            <a:ext cx="5264640" cy="29358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11760" y="444960"/>
            <a:ext cx="8519760" cy="61236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CustomShape 2"/>
          <p:cNvSpPr/>
          <p:nvPr/>
        </p:nvSpPr>
        <p:spPr>
          <a:xfrm>
            <a:off x="240120" y="515160"/>
            <a:ext cx="8662680" cy="6123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IN" sz="2400">
                <a:solidFill>
                  <a:srgbClr val="000000"/>
                </a:solidFill>
                <a:latin typeface="Old Standard TT"/>
                <a:ea typeface="Old Standard TT"/>
              </a:rPr>
              <a:t>Android is an Operating System tailored for touch-based Apps</a:t>
            </a:r>
            <a:endParaRPr/>
          </a:p>
        </p:txBody>
      </p:sp>
      <p:pic>
        <p:nvPicPr>
          <p:cNvPr id="117" name="Google Shape;162;p29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58120" y="2861640"/>
            <a:ext cx="2218320" cy="2028960"/>
          </a:xfrm>
          <a:prstGeom prst="rect">
            <a:avLst/>
          </a:prstGeom>
          <a:ln>
            <a:noFill/>
          </a:ln>
        </p:spPr>
      </p:pic>
      <p:pic>
        <p:nvPicPr>
          <p:cNvPr id="118" name="Google Shape;163;p29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27080" y="1599840"/>
            <a:ext cx="1086480" cy="990720"/>
          </a:xfrm>
          <a:prstGeom prst="rect">
            <a:avLst/>
          </a:prstGeom>
          <a:ln>
            <a:noFill/>
          </a:ln>
        </p:spPr>
      </p:pic>
      <p:pic>
        <p:nvPicPr>
          <p:cNvPr id="119" name="Google Shape;164;p29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278960" y="1662120"/>
            <a:ext cx="1240200" cy="928800"/>
          </a:xfrm>
          <a:prstGeom prst="rect">
            <a:avLst/>
          </a:prstGeom>
          <a:ln>
            <a:noFill/>
          </a:ln>
        </p:spPr>
      </p:pic>
      <p:pic>
        <p:nvPicPr>
          <p:cNvPr id="120" name="Google Shape;165;p29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884560" y="1695240"/>
            <a:ext cx="1086480" cy="987120"/>
          </a:xfrm>
          <a:prstGeom prst="rect">
            <a:avLst/>
          </a:prstGeom>
          <a:ln>
            <a:noFill/>
          </a:ln>
        </p:spPr>
      </p:pic>
      <p:pic>
        <p:nvPicPr>
          <p:cNvPr id="121" name="Google Shape;166;p29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542240" y="1551960"/>
            <a:ext cx="902520" cy="108648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6" name="TextShape 2"/>
          <p:cNvSpPr txBox="1"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98" name="TextShape 2"/>
          <p:cNvSpPr txBox="1"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195120" y="23760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Ingredients of Android Studio</a:t>
            </a:r>
            <a:endParaRPr/>
          </a:p>
        </p:txBody>
      </p:sp>
      <p:sp>
        <p:nvSpPr>
          <p:cNvPr id="300" name="TextShape 2"/>
          <p:cNvSpPr txBox="1"/>
          <p:nvPr/>
        </p:nvSpPr>
        <p:spPr>
          <a:xfrm>
            <a:off x="311760" y="117144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StarSymbol"/>
              <a:buAutoNum type="arabicParenR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Resource: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01" name="Google Shape;462;p5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38120" y="738360"/>
            <a:ext cx="3098160" cy="4040640"/>
          </a:xfrm>
          <a:prstGeom prst="rect">
            <a:avLst/>
          </a:prstGeom>
          <a:ln>
            <a:noFill/>
          </a:ln>
        </p:spPr>
      </p:pic>
      <p:sp>
        <p:nvSpPr>
          <p:cNvPr id="302" name="CustomShape 3"/>
          <p:cNvSpPr/>
          <p:nvPr/>
        </p:nvSpPr>
        <p:spPr>
          <a:xfrm>
            <a:off x="479160" y="1670760"/>
            <a:ext cx="4727160" cy="1825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Additional files and static content that is used by the code like drawable pictures, strings, layout definitions, animation instructions.</a:t>
            </a:r>
            <a:endParaRPr/>
          </a:p>
        </p:txBody>
      </p:sp>
      <p:sp>
        <p:nvSpPr>
          <p:cNvPr id="303" name="CustomShape 4"/>
          <p:cNvSpPr/>
          <p:nvPr/>
        </p:nvSpPr>
        <p:spPr>
          <a:xfrm rot="10800000">
            <a:off x="4132080" y="2356560"/>
            <a:ext cx="2162520" cy="36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389520" y="237600"/>
            <a:ext cx="8519760" cy="51336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Resource Types</a:t>
            </a:r>
            <a:endParaRPr/>
          </a:p>
        </p:txBody>
      </p:sp>
      <p:sp>
        <p:nvSpPr>
          <p:cNvPr id="305" name="TextShape 2"/>
          <p:cNvSpPr txBox="1"/>
          <p:nvPr/>
        </p:nvSpPr>
        <p:spPr>
          <a:xfrm>
            <a:off x="670320" y="829440"/>
            <a:ext cx="3372480" cy="38732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Animation resources</a:t>
            </a:r>
            <a:endParaRPr/>
          </a:p>
          <a:p>
            <a:pPr lvl="1">
              <a:lnSpc>
                <a:spcPct val="150000"/>
              </a:lnSpc>
              <a:buFont typeface="Arial"/>
              <a:buChar char="○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Property Animation</a:t>
            </a:r>
            <a:endParaRPr/>
          </a:p>
          <a:p>
            <a:pPr lvl="1">
              <a:lnSpc>
                <a:spcPct val="150000"/>
              </a:lnSpc>
              <a:buFont typeface="Arial"/>
              <a:buChar char="○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View Animation</a:t>
            </a:r>
            <a:endParaRPr/>
          </a:p>
          <a:p>
            <a:pPr lvl="2">
              <a:lnSpc>
                <a:spcPct val="150000"/>
              </a:lnSpc>
              <a:buFont typeface="Arial"/>
              <a:buChar char="■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Tween animation</a:t>
            </a:r>
            <a:endParaRPr/>
          </a:p>
          <a:p>
            <a:pPr lvl="2">
              <a:lnSpc>
                <a:spcPct val="150000"/>
              </a:lnSpc>
              <a:buFont typeface="Arial"/>
              <a:buChar char="■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Frame animation</a:t>
            </a:r>
            <a:endParaRPr/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Color State List Resource</a:t>
            </a:r>
            <a:endParaRPr/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Drawable resources</a:t>
            </a:r>
            <a:endParaRPr/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Layout Resources</a:t>
            </a:r>
            <a:endParaRPr/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String Resources</a:t>
            </a:r>
            <a:endParaRPr/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Style Resources</a:t>
            </a:r>
            <a:endParaRPr/>
          </a:p>
          <a:p>
            <a:pPr>
              <a:lnSpc>
                <a:spcPct val="15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Font Resources</a:t>
            </a:r>
            <a:endParaRPr/>
          </a:p>
          <a:p>
            <a:pPr>
              <a:lnSpc>
                <a:spcPct val="115000"/>
              </a:lnSpc>
            </a:pP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529200" y="525600"/>
            <a:ext cx="229788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2) Java</a:t>
            </a:r>
            <a:endParaRPr/>
          </a:p>
        </p:txBody>
      </p:sp>
      <p:sp>
        <p:nvSpPr>
          <p:cNvPr id="307" name="TextShape 2"/>
          <p:cNvSpPr txBox="1"/>
          <p:nvPr/>
        </p:nvSpPr>
        <p:spPr>
          <a:xfrm>
            <a:off x="273240" y="1452960"/>
            <a:ext cx="4972320" cy="163764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Contains the .java source files of the project.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By default, it includes an </a:t>
            </a:r>
            <a:r>
              <a:rPr i="1" lang="en-IN" sz="1400">
                <a:solidFill>
                  <a:srgbClr val="000000"/>
                </a:solidFill>
                <a:latin typeface="Arial"/>
                <a:ea typeface="Arial"/>
              </a:rPr>
              <a:t>MainActivity.java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source file having an activity class that runs when the app is launched using the app icon.</a:t>
            </a:r>
            <a:endParaRPr/>
          </a:p>
        </p:txBody>
      </p:sp>
      <p:pic>
        <p:nvPicPr>
          <p:cNvPr id="308" name="Google Shape;477;p6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15160" y="227520"/>
            <a:ext cx="2938680" cy="4433400"/>
          </a:xfrm>
          <a:prstGeom prst="rect">
            <a:avLst/>
          </a:prstGeom>
          <a:ln>
            <a:noFill/>
          </a:ln>
        </p:spPr>
      </p:pic>
      <p:sp>
        <p:nvSpPr>
          <p:cNvPr id="309" name="CustomShape 3"/>
          <p:cNvSpPr/>
          <p:nvPr/>
        </p:nvSpPr>
        <p:spPr>
          <a:xfrm rot="10800000">
            <a:off x="4363200" y="1548000"/>
            <a:ext cx="1982880" cy="12600"/>
          </a:xfrm>
          <a:prstGeom prst="straightConnector1">
            <a:avLst/>
          </a:prstGeom>
          <a:noFill/>
          <a:ln w="9360">
            <a:solidFill>
              <a:srgbClr val="1f497d"/>
            </a:solidFill>
            <a:round/>
            <a:tailEnd len="med" type="triangle" w="med"/>
          </a:ln>
        </p:spPr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3) Manifest File</a:t>
            </a:r>
            <a:endParaRPr/>
          </a:p>
        </p:txBody>
      </p:sp>
      <p:sp>
        <p:nvSpPr>
          <p:cNvPr id="311" name="TextShape 2"/>
          <p:cNvSpPr txBox="1"/>
          <p:nvPr/>
        </p:nvSpPr>
        <p:spPr>
          <a:xfrm>
            <a:off x="311760" y="1058040"/>
            <a:ext cx="8519760" cy="37141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12120" y="26532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3000">
                <a:solidFill>
                  <a:srgbClr val="000000"/>
                </a:solidFill>
                <a:latin typeface="Arial"/>
                <a:ea typeface="Arial"/>
              </a:rPr>
              <a:t>Why Android ?</a:t>
            </a:r>
            <a:endParaRPr/>
          </a:p>
        </p:txBody>
      </p:sp>
      <p:sp>
        <p:nvSpPr>
          <p:cNvPr id="123" name="TextShape 2"/>
          <p:cNvSpPr txBox="1"/>
          <p:nvPr/>
        </p:nvSpPr>
        <p:spPr>
          <a:xfrm>
            <a:off x="311760" y="1171440"/>
            <a:ext cx="8519760" cy="39013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Touch screen camera - a new form of input.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All peripherals in single device.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Cell phones grabbed the market.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24" name="Google Shape;173;p30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7680" y="2788560"/>
            <a:ext cx="1744200" cy="1320480"/>
          </a:xfrm>
          <a:prstGeom prst="rect">
            <a:avLst/>
          </a:prstGeom>
          <a:ln>
            <a:noFill/>
          </a:ln>
        </p:spPr>
      </p:pic>
      <p:pic>
        <p:nvPicPr>
          <p:cNvPr id="125" name="Google Shape;174;p30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48640" y="2913120"/>
            <a:ext cx="1479960" cy="1071720"/>
          </a:xfrm>
          <a:prstGeom prst="rect">
            <a:avLst/>
          </a:prstGeom>
          <a:ln>
            <a:noFill/>
          </a:ln>
        </p:spPr>
      </p:pic>
      <p:pic>
        <p:nvPicPr>
          <p:cNvPr id="126" name="Google Shape;175;p30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30800" y="2440440"/>
            <a:ext cx="266760" cy="264240"/>
          </a:xfrm>
          <a:prstGeom prst="rect">
            <a:avLst/>
          </a:prstGeom>
          <a:ln>
            <a:noFill/>
          </a:ln>
        </p:spPr>
      </p:pic>
      <p:pic>
        <p:nvPicPr>
          <p:cNvPr id="127" name="Google Shape;176;p30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511720" y="2438280"/>
            <a:ext cx="571680" cy="264240"/>
          </a:xfrm>
          <a:prstGeom prst="rect">
            <a:avLst/>
          </a:prstGeom>
          <a:ln>
            <a:noFill/>
          </a:ln>
        </p:spPr>
      </p:pic>
      <p:pic>
        <p:nvPicPr>
          <p:cNvPr id="128" name="Google Shape;177;p30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138440" y="2492640"/>
            <a:ext cx="554400" cy="239040"/>
          </a:xfrm>
          <a:prstGeom prst="rect">
            <a:avLst/>
          </a:prstGeom>
          <a:ln>
            <a:noFill/>
          </a:ln>
        </p:spPr>
      </p:pic>
      <p:pic>
        <p:nvPicPr>
          <p:cNvPr id="129" name="Google Shape;178;p30" descr=""/>
          <p:cNvPicPr/>
          <p:nvPr/>
        </p:nvPicPr>
        <p:blipFill>
          <a:blip r:embed="rId6"/>
          <a:srcRect l="0" t="557701" r="0" b="557701"/>
          <a:stretch>
            <a:fillRect/>
          </a:stretch>
        </p:blipFill>
        <p:spPr>
          <a:xfrm>
            <a:off x="6611400" y="2768400"/>
            <a:ext cx="1520280" cy="1341000"/>
          </a:xfrm>
          <a:prstGeom prst="rect">
            <a:avLst/>
          </a:prstGeom>
          <a:ln>
            <a:noFill/>
          </a:ln>
        </p:spPr>
      </p:pic>
      <p:pic>
        <p:nvPicPr>
          <p:cNvPr id="130" name="Google Shape;179;p30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80880" y="2731680"/>
            <a:ext cx="1608480" cy="1341000"/>
          </a:xfrm>
          <a:prstGeom prst="rect">
            <a:avLst/>
          </a:prstGeom>
          <a:ln>
            <a:noFill/>
          </a:ln>
        </p:spPr>
      </p:pic>
      <p:pic>
        <p:nvPicPr>
          <p:cNvPr id="131" name="Google Shape;180;p30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5667480" y="2492640"/>
            <a:ext cx="258480" cy="2390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2120" y="10584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IN" sz="3000">
                <a:solidFill>
                  <a:srgbClr val="000000"/>
                </a:solidFill>
                <a:latin typeface="Arial"/>
                <a:ea typeface="Arial"/>
              </a:rPr>
              <a:t>About Operating system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311760" y="847800"/>
            <a:ext cx="8519760" cy="42955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Basics Of OS:</a:t>
            </a:r>
            <a:endParaRPr/>
          </a:p>
        </p:txBody>
      </p:sp>
      <p:pic>
        <p:nvPicPr>
          <p:cNvPr id="134" name="Google Shape;187;p3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41760" y="1163880"/>
            <a:ext cx="6160320" cy="36961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1212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IN" sz="2400">
                <a:solidFill>
                  <a:srgbClr val="000000"/>
                </a:solidFill>
                <a:latin typeface="Arial"/>
                <a:ea typeface="Arial"/>
              </a:rPr>
              <a:t>Role of Operating system: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253440" y="1001880"/>
            <a:ext cx="8519760" cy="339660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Memory Management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Processor Management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Device Management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File Management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Security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Control over system performance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Job accounting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Error detecting aids</a:t>
            </a:r>
            <a:endParaRPr/>
          </a:p>
          <a:p>
            <a:pPr>
              <a:lnSpc>
                <a:spcPct val="115000"/>
              </a:lnSpc>
              <a:buFont typeface="Arial"/>
              <a:buChar char="●"/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Coordination between other software and users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12120" y="19944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1" lang="en-IN" sz="2400">
                <a:solidFill>
                  <a:srgbClr val="000000"/>
                </a:solidFill>
                <a:latin typeface="Arial"/>
                <a:ea typeface="Arial"/>
              </a:rPr>
              <a:t>Components of OS: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311760" y="958680"/>
            <a:ext cx="8519760" cy="360972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IN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</p:txBody>
      </p:sp>
      <p:sp>
        <p:nvSpPr>
          <p:cNvPr id="139" name="CustomShape 3"/>
          <p:cNvSpPr/>
          <p:nvPr/>
        </p:nvSpPr>
        <p:spPr>
          <a:xfrm>
            <a:off x="619560" y="1157400"/>
            <a:ext cx="7943040" cy="2547720"/>
          </a:xfrm>
          <a:prstGeom prst="rect">
            <a:avLst/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</p:sp>
      <p:sp>
        <p:nvSpPr>
          <p:cNvPr id="140" name="CustomShape 4"/>
          <p:cNvSpPr/>
          <p:nvPr/>
        </p:nvSpPr>
        <p:spPr>
          <a:xfrm>
            <a:off x="3530160" y="1332720"/>
            <a:ext cx="1542600" cy="280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 sz="1400">
                <a:solidFill>
                  <a:srgbClr val="000000"/>
                </a:solidFill>
                <a:latin typeface="Arial"/>
                <a:ea typeface="Arial"/>
              </a:rPr>
              <a:t>LINUX KERNEL</a:t>
            </a:r>
            <a:endParaRPr/>
          </a:p>
        </p:txBody>
      </p:sp>
      <p:sp>
        <p:nvSpPr>
          <p:cNvPr id="141" name="CustomShape 5"/>
          <p:cNvSpPr/>
          <p:nvPr/>
        </p:nvSpPr>
        <p:spPr>
          <a:xfrm>
            <a:off x="870840" y="1999080"/>
            <a:ext cx="91152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Display</a:t>
            </a:r>
            <a:endParaRPr/>
          </a:p>
        </p:txBody>
      </p:sp>
      <p:sp>
        <p:nvSpPr>
          <p:cNvPr id="142" name="CustomShape 6"/>
          <p:cNvSpPr/>
          <p:nvPr/>
        </p:nvSpPr>
        <p:spPr>
          <a:xfrm>
            <a:off x="870840" y="2564640"/>
            <a:ext cx="91152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Camera</a:t>
            </a:r>
            <a:endParaRPr/>
          </a:p>
        </p:txBody>
      </p:sp>
      <p:sp>
        <p:nvSpPr>
          <p:cNvPr id="143" name="CustomShape 7"/>
          <p:cNvSpPr/>
          <p:nvPr/>
        </p:nvSpPr>
        <p:spPr>
          <a:xfrm>
            <a:off x="2051640" y="2559240"/>
            <a:ext cx="91152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Keypad</a:t>
            </a:r>
            <a:endParaRPr/>
          </a:p>
        </p:txBody>
      </p:sp>
      <p:sp>
        <p:nvSpPr>
          <p:cNvPr id="144" name="CustomShape 8"/>
          <p:cNvSpPr/>
          <p:nvPr/>
        </p:nvSpPr>
        <p:spPr>
          <a:xfrm>
            <a:off x="3098160" y="2559240"/>
            <a:ext cx="91152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endParaRPr/>
          </a:p>
        </p:txBody>
      </p:sp>
      <p:sp>
        <p:nvSpPr>
          <p:cNvPr id="145" name="CustomShape 9"/>
          <p:cNvSpPr/>
          <p:nvPr/>
        </p:nvSpPr>
        <p:spPr>
          <a:xfrm>
            <a:off x="4221000" y="2564640"/>
            <a:ext cx="118512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Binder(IPC)</a:t>
            </a:r>
            <a:endParaRPr/>
          </a:p>
        </p:txBody>
      </p:sp>
      <p:sp>
        <p:nvSpPr>
          <p:cNvPr id="146" name="CustomShape 10"/>
          <p:cNvSpPr/>
          <p:nvPr/>
        </p:nvSpPr>
        <p:spPr>
          <a:xfrm>
            <a:off x="5540760" y="2559240"/>
            <a:ext cx="91152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Audio</a:t>
            </a:r>
            <a:endParaRPr/>
          </a:p>
        </p:txBody>
      </p:sp>
      <p:sp>
        <p:nvSpPr>
          <p:cNvPr id="147" name="CustomShape 11"/>
          <p:cNvSpPr/>
          <p:nvPr/>
        </p:nvSpPr>
        <p:spPr>
          <a:xfrm>
            <a:off x="5096160" y="1999080"/>
            <a:ext cx="1355760" cy="39708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Flash Memory</a:t>
            </a:r>
            <a:endParaRPr/>
          </a:p>
        </p:txBody>
      </p:sp>
      <p:sp>
        <p:nvSpPr>
          <p:cNvPr id="148" name="CustomShape 12"/>
          <p:cNvSpPr/>
          <p:nvPr/>
        </p:nvSpPr>
        <p:spPr>
          <a:xfrm>
            <a:off x="2820240" y="1981080"/>
            <a:ext cx="1542600" cy="397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lang="en-IN">
                <a:solidFill>
                  <a:srgbClr val="000000"/>
                </a:solidFill>
                <a:latin typeface="Arial"/>
                <a:ea typeface="Arial"/>
              </a:rPr>
              <a:t>DRIVERS</a:t>
            </a:r>
            <a:endParaRPr/>
          </a:p>
        </p:txBody>
      </p:sp>
      <p:sp>
        <p:nvSpPr>
          <p:cNvPr id="149" name="CustomShape 13"/>
          <p:cNvSpPr/>
          <p:nvPr/>
        </p:nvSpPr>
        <p:spPr>
          <a:xfrm>
            <a:off x="6791760" y="1999080"/>
            <a:ext cx="1355760" cy="957240"/>
          </a:xfrm>
          <a:prstGeom prst="roundRect">
            <a:avLst>
              <a:gd name="adj" fmla="val 16667"/>
            </a:avLst>
          </a:prstGeom>
          <a:solidFill>
            <a:srgbClr val="eeece1"/>
          </a:solidFill>
          <a:ln w="9360">
            <a:solidFill>
              <a:srgbClr val="1f497d"/>
            </a:solidFill>
            <a:round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Power Management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11760" y="444960"/>
            <a:ext cx="8519760" cy="61272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Arial"/>
                <a:ea typeface="Arial"/>
              </a:rPr>
              <a:t>How Conventional OS works?</a:t>
            </a:r>
            <a:endParaRPr/>
          </a:p>
        </p:txBody>
      </p:sp>
      <p:pic>
        <p:nvPicPr>
          <p:cNvPr id="151" name="Google Shape;216;p3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2280" y="1210680"/>
            <a:ext cx="8256240" cy="30769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11760" y="159120"/>
            <a:ext cx="8519760" cy="440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3" name="Google Shape;222;p3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9880" y="442440"/>
            <a:ext cx="3447720" cy="1618920"/>
          </a:xfrm>
          <a:prstGeom prst="rect">
            <a:avLst/>
          </a:prstGeom>
          <a:ln>
            <a:noFill/>
          </a:ln>
        </p:spPr>
      </p:pic>
      <p:pic>
        <p:nvPicPr>
          <p:cNvPr id="154" name="Google Shape;223;p3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16960" y="243000"/>
            <a:ext cx="4320000" cy="423900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619200" y="2061720"/>
            <a:ext cx="2711520" cy="2890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            </a:t>
            </a:r>
            <a:r>
              <a:rPr lang="en-IN" sz="1400">
                <a:solidFill>
                  <a:srgbClr val="000000"/>
                </a:solidFill>
                <a:latin typeface="Arial"/>
                <a:ea typeface="Arial"/>
              </a:rPr>
              <a:t>512 Bytes MBR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